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96"/>
  </p:normalViewPr>
  <p:slideViewPr>
    <p:cSldViewPr snapToGrid="0" snapToObjects="1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A5646-4E71-D441-9105-4D2A7EA60B16}" type="datetimeFigureOut">
              <a:rPr lang="ru-RU" smtClean="0"/>
              <a:t>22.04.2019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51C631-C92D-DF49-915C-B9F5C350A7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470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232182-B6D0-FB4C-9724-8BA1F062E8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4DA8B5B-BA1E-1541-A9EE-CA87ADF89A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141429-924A-A64D-88BC-B8526966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A7C6A-0473-054B-95A4-063045619DC4}" type="datetime1">
              <a:rPr lang="ru-RU" smtClean="0"/>
              <a:t>22.04.2019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A5B673-252A-6243-8A98-3E627CAE5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45F80B-99CF-594A-8784-C3034B86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39E6-161B-EA4A-97BC-00B48553E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543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949E00-9477-C047-A62B-B19F22E3D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D09BEA4-CD9E-ED40-B784-8DF3CC84E0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0B1932-6C2F-2144-BDB2-1701A20A1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B64EB-F312-8443-99D4-28FBBA642177}" type="datetime1">
              <a:rPr lang="ru-RU" smtClean="0"/>
              <a:t>22.04.2019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C71E49A-2BB2-1F40-8DAE-32E486341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3921C60-9D25-EA43-8350-48342021D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39E6-161B-EA4A-97BC-00B48553E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48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3D5E4C6-6205-5A41-895D-0DCD809ABA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63CE68F-68EE-DE44-9880-4FFEDFDBDC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7B1A44-8F43-3B4C-AD56-02CA28C1C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D3047-0F37-EC45-A6BB-D14734594506}" type="datetime1">
              <a:rPr lang="ru-RU" smtClean="0"/>
              <a:t>22.04.2019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DB7848-047A-724C-8C4E-CE7C4B9F9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B1ECF8-73C3-5645-8D62-0FEC204B4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39E6-161B-EA4A-97BC-00B48553E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446611-EDD9-9C4B-8F04-4C64B6552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FE0847-6097-AC4C-B28C-D26F5232D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8C0759-DCC9-074D-AED2-21917640D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162-8D61-5341-A0D5-35C9D47EE020}" type="datetime1">
              <a:rPr lang="ru-RU" smtClean="0"/>
              <a:t>22.04.2019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9A0993-B930-4047-8F5D-5AABEA863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AF97E9-82C4-3C44-ADF7-58AE260FE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39E6-161B-EA4A-97BC-00B48553E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391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96CDC3-614B-4E40-A113-EC86A3C9B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FE7418C-EA00-B14A-8841-0AA52F42A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5ADA20-4A63-FD4D-9B30-32A17C5AD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58D0-D144-D84D-B470-083578B215C8}" type="datetime1">
              <a:rPr lang="ru-RU" smtClean="0"/>
              <a:t>22.04.2019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0D1BE5-8834-8A4F-8127-F128AEC5A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B2F52D-062C-FF46-BA63-1392EB4CA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39E6-161B-EA4A-97BC-00B48553E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082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7B200C-BB25-5848-A44F-16F51F9FE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172FE7-E889-BE4F-958D-71BDB33D69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934B086-987E-BF47-B430-6079E07B13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7CBC41A-CECD-1E4B-ADF2-505E08B59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C599E-9FEB-9544-A2AF-788AC0F61D9B}" type="datetime1">
              <a:rPr lang="ru-RU" smtClean="0"/>
              <a:t>22.04.2019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EF4EE04-11D8-CE4B-88AB-EF3708E70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8D5FF6-278A-C743-A50B-C95285E13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39E6-161B-EA4A-97BC-00B48553E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205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DF6A41-99B1-1E43-A9A6-78C25AC59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C16C9D-B505-7049-93EF-8FCACDDBE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27882C-8FE2-3543-B480-981051E38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326AEE1-968D-BC4D-A476-6EF1A4744C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919D456-5ED5-A04A-82F9-4F93FC5C0C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92E2D7A-5D08-294E-8B6D-5166E6051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5DD35-4FAC-EA41-9F4C-B8359EAA8F06}" type="datetime1">
              <a:rPr lang="ru-RU" smtClean="0"/>
              <a:t>22.04.2019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495BCF8-5214-B34E-AD0C-2E51066A0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D336210-5C4D-554F-B7EA-833280072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39E6-161B-EA4A-97BC-00B48553E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413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453912-E266-8940-9179-0AB20D80A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89E5571-EA44-8A45-873B-95221B489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ECC32-D30F-5044-B2F6-9912ECD0155B}" type="datetime1">
              <a:rPr lang="ru-RU" smtClean="0"/>
              <a:t>22.04.2019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178DC46-A017-D349-BDF4-4470C781A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63E1C1A-B2C9-EF47-A604-A794B1C13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39E6-161B-EA4A-97BC-00B48553E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582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34B5A21-9A64-1940-90BA-684E6365F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49885-08D9-4A4D-B0B4-506EEF74FD51}" type="datetime1">
              <a:rPr lang="ru-RU" smtClean="0"/>
              <a:t>22.04.2019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C10EC7D-E06B-8545-8174-C37D082CB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CF1117E-210B-E44E-AB61-46CB7DF99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39E6-161B-EA4A-97BC-00B48553E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107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FEC729-1BB5-E64E-B6A6-BB95ECE31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39CAE7-381A-3846-86B2-4F5412D1D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7210B73-42C7-4B4F-92C2-29F8D5708F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B8B8279-929C-6849-AFD4-1FCD8CB3D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BC969-FD6A-AF49-BBA6-7107FEDB3315}" type="datetime1">
              <a:rPr lang="ru-RU" smtClean="0"/>
              <a:t>22.04.2019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FA4AAC2-108D-784D-A1E2-9D85FC974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225058A-FF96-5D43-85B6-1121B09A0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39E6-161B-EA4A-97BC-00B48553E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265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5DE0E9-7104-674B-8B90-73382097D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5B4B561-52B1-D94F-9C4C-521C195111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ED6B781-0A6F-6E4A-B6BA-E139455F9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3104046-A030-014C-876C-700851ABA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82218-7510-984C-B621-1C5861703238}" type="datetime1">
              <a:rPr lang="ru-RU" smtClean="0"/>
              <a:t>22.04.2019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D31A29A-9DFD-9840-ACBD-7AF1B9F85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92C64B-A229-794A-85D2-C1D7121A9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39E6-161B-EA4A-97BC-00B48553E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803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1880AC-22BA-1A41-8053-44449F1F6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FB1E985-9E0C-8C46-BA61-2144DCFF97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84DA5A-A820-4945-A407-8A366A4DA9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945BF-07C5-A642-B443-7C9B2DBAAF51}" type="datetime1">
              <a:rPr lang="ru-RU" smtClean="0"/>
              <a:t>22.04.2019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F5000F6-83F3-F044-BB4B-6F58E5B8D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C8A42D-4048-3B4F-9DB6-482CD4F6DA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339E6-161B-EA4A-97BC-00B48553E3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972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753BC-459B-D949-9C91-130D06F9CE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Возможные сценарии думских выборов-2021: </a:t>
            </a:r>
            <a:br>
              <a:rPr lang="ru-RU" dirty="0"/>
            </a:br>
            <a:r>
              <a:rPr lang="ru-RU" dirty="0"/>
              <a:t>взгляд из весны-2019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329F470-BE43-D34A-BA69-36BFA89E85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Краткий обзор</a:t>
            </a:r>
          </a:p>
        </p:txBody>
      </p:sp>
      <p:pic>
        <p:nvPicPr>
          <p:cNvPr id="5" name="officeArt object" descr="logo.png">
            <a:extLst>
              <a:ext uri="{FF2B5EF4-FFF2-40B4-BE49-F238E27FC236}">
                <a16:creationId xmlns:a16="http://schemas.microsoft.com/office/drawing/2014/main" id="{74121415-1E6B-5A46-B4A7-3D87FD51795F}"/>
              </a:ext>
            </a:extLst>
          </p:cNvPr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57849" y="257175"/>
            <a:ext cx="2576446" cy="86518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E0B7D4-5AF9-E34C-B262-56A0764B7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39E6-161B-EA4A-97BC-00B48553E3D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544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CC9768-C870-D244-B4EA-29315C7BC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0161"/>
            <a:ext cx="10515600" cy="1325563"/>
          </a:xfrm>
        </p:spPr>
        <p:txBody>
          <a:bodyPr/>
          <a:lstStyle/>
          <a:p>
            <a:r>
              <a:rPr lang="ru-RU" dirty="0"/>
              <a:t>Прошлые практики изменений накануне парламентских выборов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C9D7D272-A5A2-9C4B-865F-CE30E62D76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6811381"/>
              </p:ext>
            </p:extLst>
          </p:nvPr>
        </p:nvGraphicFramePr>
        <p:xfrm>
          <a:off x="838200" y="1357145"/>
          <a:ext cx="10515600" cy="5369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6104">
                  <a:extLst>
                    <a:ext uri="{9D8B030D-6E8A-4147-A177-3AD203B41FA5}">
                      <a16:colId xmlns:a16="http://schemas.microsoft.com/office/drawing/2014/main" val="1907618741"/>
                    </a:ext>
                  </a:extLst>
                </a:gridCol>
                <a:gridCol w="8749496">
                  <a:extLst>
                    <a:ext uri="{9D8B030D-6E8A-4147-A177-3AD203B41FA5}">
                      <a16:colId xmlns:a16="http://schemas.microsoft.com/office/drawing/2014/main" val="4255157855"/>
                    </a:ext>
                  </a:extLst>
                </a:gridCol>
              </a:tblGrid>
              <a:tr h="437758">
                <a:tc>
                  <a:txBody>
                    <a:bodyPr/>
                    <a:lstStyle/>
                    <a:p>
                      <a:r>
                        <a:rPr lang="ru-RU" sz="1300" dirty="0"/>
                        <a:t>Выборы (число списков –прошедшие барьер)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Изменения в </a:t>
                      </a:r>
                      <a:r>
                        <a:rPr lang="ru-RU" sz="1300" dirty="0" err="1"/>
                        <a:t>межвыборный</a:t>
                      </a:r>
                      <a:r>
                        <a:rPr lang="ru-RU" sz="1300" dirty="0"/>
                        <a:t> период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9167560"/>
                  </a:ext>
                </a:extLst>
              </a:tr>
              <a:tr h="766809">
                <a:tc>
                  <a:txBody>
                    <a:bodyPr/>
                    <a:lstStyle/>
                    <a:p>
                      <a:r>
                        <a:rPr lang="ru-RU" sz="1300" dirty="0"/>
                        <a:t>1993 (13 - ЛДПР ВР КПРФ АПР Яблоко Женщины ПРЕС ДПР)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Фактическое учреждение Госдумы и объявление новой системы выборов до принятия новой Конституции</a:t>
                      </a:r>
                    </a:p>
                    <a:p>
                      <a:r>
                        <a:rPr lang="ru-RU" sz="1300" dirty="0"/>
                        <a:t>Укрепление членами правительства блока «Выбор России» и ПРЕС</a:t>
                      </a:r>
                    </a:p>
                    <a:p>
                      <a:r>
                        <a:rPr lang="ru-RU" sz="1300" dirty="0" err="1"/>
                        <a:t>Недопуск</a:t>
                      </a:r>
                      <a:r>
                        <a:rPr lang="ru-RU" sz="1300" dirty="0"/>
                        <a:t> к выборам лидеров «Белого дома», конфликтовавших с президентской стороной в сентябре-октябре 1993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2424587"/>
                  </a:ext>
                </a:extLst>
              </a:tr>
              <a:tr h="437758">
                <a:tc>
                  <a:txBody>
                    <a:bodyPr/>
                    <a:lstStyle/>
                    <a:p>
                      <a:r>
                        <a:rPr lang="ru-RU" sz="1300" dirty="0"/>
                        <a:t>1995 (43 – КПРФ НДР ЛДПР Яблоко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Создание новых «партий власти» – «Наш дом – Россия» и «блока Рыбкина»</a:t>
                      </a:r>
                    </a:p>
                    <a:p>
                      <a:r>
                        <a:rPr lang="ru-RU" sz="1300" dirty="0"/>
                        <a:t>Стимулирование конфликтов в КПРФ (уход Рыбкина)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076503"/>
                  </a:ext>
                </a:extLst>
              </a:tr>
              <a:tr h="437758">
                <a:tc>
                  <a:txBody>
                    <a:bodyPr/>
                    <a:lstStyle/>
                    <a:p>
                      <a:r>
                        <a:rPr lang="ru-RU" sz="1300" dirty="0"/>
                        <a:t>1999 (26 – КПРФ Единство ОВР СПС ЛДПР Яблоко)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Создание блока «Единство» в противовес ОВР (НДР получил 1,19%)</a:t>
                      </a:r>
                    </a:p>
                    <a:p>
                      <a:r>
                        <a:rPr lang="ru-RU" sz="1300" dirty="0"/>
                        <a:t>Запуск сигналов о поддержке «Единство» и частично СПС </a:t>
                      </a:r>
                      <a:r>
                        <a:rPr lang="ru-RU" sz="1300" dirty="0" err="1"/>
                        <a:t>В.Путиным</a:t>
                      </a:r>
                      <a:endParaRPr lang="ru-RU" sz="13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217472"/>
                  </a:ext>
                </a:extLst>
              </a:tr>
              <a:tr h="437758">
                <a:tc>
                  <a:txBody>
                    <a:bodyPr/>
                    <a:lstStyle/>
                    <a:p>
                      <a:r>
                        <a:rPr lang="ru-RU" sz="1300" dirty="0"/>
                        <a:t>2003 (23 – ЕР КПРФ ЛДПР Родина)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Создание партии «Родина»</a:t>
                      </a:r>
                    </a:p>
                    <a:p>
                      <a:r>
                        <a:rPr lang="ru-RU" sz="1300" dirty="0"/>
                        <a:t>Запуск антиолигархической повестки и критики в адрес «демократических» партий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6050137"/>
                  </a:ext>
                </a:extLst>
              </a:tr>
              <a:tr h="437758">
                <a:tc>
                  <a:txBody>
                    <a:bodyPr/>
                    <a:lstStyle/>
                    <a:p>
                      <a:r>
                        <a:rPr lang="ru-RU" sz="1300" dirty="0"/>
                        <a:t>2007 (11 – ЕР КПРФ ЛДПР СР)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Выдвижение </a:t>
                      </a:r>
                      <a:r>
                        <a:rPr lang="ru-RU" sz="1300" dirty="0" err="1"/>
                        <a:t>В.Путина</a:t>
                      </a:r>
                      <a:r>
                        <a:rPr lang="ru-RU" sz="1300" dirty="0"/>
                        <a:t> во главе списка «Единой России» с запуском продвижения тезиса о «Плане Путина»</a:t>
                      </a:r>
                    </a:p>
                    <a:p>
                      <a:r>
                        <a:rPr lang="ru-RU" sz="1300" dirty="0"/>
                        <a:t>Отмена выборов по одномандатным округам</a:t>
                      </a:r>
                    </a:p>
                    <a:p>
                      <a:r>
                        <a:rPr lang="ru-RU" sz="1300" dirty="0"/>
                        <a:t>Создание «Справедливой России»</a:t>
                      </a:r>
                    </a:p>
                    <a:p>
                      <a:r>
                        <a:rPr lang="ru-RU" sz="1300" dirty="0"/>
                        <a:t>Увеличение барьера до 7%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505569"/>
                  </a:ext>
                </a:extLst>
              </a:tr>
              <a:tr h="437758">
                <a:tc>
                  <a:txBody>
                    <a:bodyPr/>
                    <a:lstStyle/>
                    <a:p>
                      <a:r>
                        <a:rPr lang="ru-RU" sz="1300" dirty="0"/>
                        <a:t>2011 (7 – ЕР КПРФ СР ЛДПР)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Объявление о возвращении </a:t>
                      </a:r>
                      <a:r>
                        <a:rPr lang="ru-RU" sz="1300" dirty="0" err="1"/>
                        <a:t>В.Путина</a:t>
                      </a:r>
                      <a:r>
                        <a:rPr lang="ru-RU" sz="1300" dirty="0"/>
                        <a:t> на пост президента</a:t>
                      </a:r>
                    </a:p>
                    <a:p>
                      <a:r>
                        <a:rPr lang="ru-RU" sz="1300" dirty="0"/>
                        <a:t>Минимизация числа допущенных партий </a:t>
                      </a:r>
                    </a:p>
                    <a:p>
                      <a:r>
                        <a:rPr lang="ru-RU" sz="1300" dirty="0"/>
                        <a:t>Раскол в «Правом деле»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3101527"/>
                  </a:ext>
                </a:extLst>
              </a:tr>
              <a:tr h="305644">
                <a:tc>
                  <a:txBody>
                    <a:bodyPr/>
                    <a:lstStyle/>
                    <a:p>
                      <a:r>
                        <a:rPr lang="ru-RU" sz="1300" dirty="0"/>
                        <a:t>2016 (14 – ЕР КПРФ ЛДПР СР)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300" dirty="0"/>
                        <a:t>Возвращение смешанной системы выборов</a:t>
                      </a:r>
                    </a:p>
                    <a:p>
                      <a:r>
                        <a:rPr lang="ru-RU" sz="1300" dirty="0"/>
                        <a:t>Ограничение конкуренции в одномандатных округах благодаря уступке оппозиции части округов</a:t>
                      </a:r>
                    </a:p>
                    <a:p>
                      <a:r>
                        <a:rPr lang="ru-RU" sz="1300" dirty="0"/>
                        <a:t>Перенос выборов с декабря на сентябрь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7782728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88404D8-AC8D-394B-A024-D61B63C2E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39E6-161B-EA4A-97BC-00B48553E3D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949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7C913F-530E-514F-B8E1-97654CB02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Сценарий 1. «Давай оставим все как есть»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521A3EC1-AB49-B44C-9043-4FA7029818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257882"/>
              </p:ext>
            </p:extLst>
          </p:nvPr>
        </p:nvGraphicFramePr>
        <p:xfrm>
          <a:off x="1059727" y="1664207"/>
          <a:ext cx="10515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54720214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79699355"/>
                    </a:ext>
                  </a:extLst>
                </a:gridCol>
              </a:tblGrid>
              <a:tr h="510560">
                <a:tc>
                  <a:txBody>
                    <a:bodyPr/>
                    <a:lstStyle/>
                    <a:p>
                      <a:r>
                        <a:rPr lang="ru-RU" dirty="0"/>
                        <a:t>Сохранение действующей 4-партийной системы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Исторические аналоги - выборы Госдумы 2016 года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0176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dirty="0"/>
                        <a:t>Сильные стороны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Не создает рисков, связанных с любой реформой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Позволяет сохранить неформальное пакетное соглашение с нынешними парламентскими партиями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Слабые стороны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Невозможность полноценно удовлетворить запрос на шоу на фоне актуального опыта выборов в постсоветских странах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Высокая зависимость от физической формы лидеров парламентских партий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Невозможность выплеска социального пара в ходе избирательной кампании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Накопление усталости от сложившегося политического ландшафта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018498"/>
                  </a:ext>
                </a:extLst>
              </a:tr>
            </a:tbl>
          </a:graphicData>
        </a:graphic>
      </p:graphicFrame>
      <p:pic>
        <p:nvPicPr>
          <p:cNvPr id="5" name="officeArt object" descr="logo.png">
            <a:extLst>
              <a:ext uri="{FF2B5EF4-FFF2-40B4-BE49-F238E27FC236}">
                <a16:creationId xmlns:a16="http://schemas.microsoft.com/office/drawing/2014/main" id="{4D0E9037-C332-6649-A0B3-AAFD4FD60A9A}"/>
              </a:ext>
            </a:extLst>
          </p:cNvPr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265128" y="5752618"/>
            <a:ext cx="2204416" cy="74025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B6F110F5-ED8B-F749-B84E-926B5D276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39E6-161B-EA4A-97BC-00B48553E3D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675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C1ECA3-2109-F848-8DC2-5E33580D0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Сценарий 2. «Охота к перемене лиц»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2BEFCB9-2050-344C-8558-762B03E8DD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553825"/>
              </p:ext>
            </p:extLst>
          </p:nvPr>
        </p:nvGraphicFramePr>
        <p:xfrm>
          <a:off x="1059727" y="1664207"/>
          <a:ext cx="10515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54720214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79699355"/>
                    </a:ext>
                  </a:extLst>
                </a:gridCol>
              </a:tblGrid>
              <a:tr h="510560">
                <a:tc>
                  <a:txBody>
                    <a:bodyPr/>
                    <a:lstStyle/>
                    <a:p>
                      <a:r>
                        <a:rPr lang="ru-RU" dirty="0"/>
                        <a:t>Акцент на реструктуризацию пространства оппозиционных партий (минимум – замена </a:t>
                      </a:r>
                      <a:r>
                        <a:rPr lang="ru-RU" dirty="0" err="1"/>
                        <a:t>фронтменов</a:t>
                      </a:r>
                      <a:r>
                        <a:rPr lang="ru-RU" dirty="0"/>
                        <a:t>, максимум – продвижение новых партий взамен старых)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u="none" dirty="0"/>
                        <a:t>Исторические аналоги - н</a:t>
                      </a:r>
                      <a:r>
                        <a:rPr lang="ru-RU" dirty="0"/>
                        <a:t>е очевидны (крайне условно – президентские выборы 2004 года с Харитоновым и Малышкиным)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01764"/>
                  </a:ext>
                </a:extLst>
              </a:tr>
              <a:tr h="510560">
                <a:tc>
                  <a:txBody>
                    <a:bodyPr/>
                    <a:lstStyle/>
                    <a:p>
                      <a:r>
                        <a:rPr lang="ru-RU" dirty="0"/>
                        <a:t>Сильные стороны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Оживление партийного ландшафта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Омоложение элит и апробирование схемы транзита власти внутри партий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Внесение дезорганизации в ряды оппозиции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Слабые стороны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Необходимость длительного времени на раскрутку новых персон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Потребность в серьезном администрирования партийных  изменений с сопутствующими рисками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Размытость ожидаемого предметного эффекта от </a:t>
                      </a:r>
                      <a:r>
                        <a:rPr lang="ru-RU" dirty="0" err="1"/>
                        <a:t>редизайна</a:t>
                      </a:r>
                      <a:r>
                        <a:rPr lang="ru-RU" dirty="0"/>
                        <a:t> политического ландшафта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018498"/>
                  </a:ext>
                </a:extLst>
              </a:tr>
            </a:tbl>
          </a:graphicData>
        </a:graphic>
      </p:graphicFrame>
      <p:pic>
        <p:nvPicPr>
          <p:cNvPr id="5" name="officeArt object" descr="logo.png">
            <a:extLst>
              <a:ext uri="{FF2B5EF4-FFF2-40B4-BE49-F238E27FC236}">
                <a16:creationId xmlns:a16="http://schemas.microsoft.com/office/drawing/2014/main" id="{3CB79C39-94A9-EA4C-95D9-B88D8E60A92E}"/>
              </a:ext>
            </a:extLst>
          </p:cNvPr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265128" y="5752618"/>
            <a:ext cx="2204416" cy="74025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6CBE12A1-7CC1-F444-A270-5F2E2EDFA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39E6-161B-EA4A-97BC-00B48553E3D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462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74207-724A-F04B-8A01-8EFADBFBB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Сценарий 3. «Вторую партию нам все-таки прокормить»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CE68C32D-1FE2-B547-8BFC-90A0316296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2026956"/>
              </p:ext>
            </p:extLst>
          </p:nvPr>
        </p:nvGraphicFramePr>
        <p:xfrm>
          <a:off x="1059727" y="1664207"/>
          <a:ext cx="10515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54720214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79699355"/>
                    </a:ext>
                  </a:extLst>
                </a:gridCol>
              </a:tblGrid>
              <a:tr h="510560">
                <a:tc>
                  <a:txBody>
                    <a:bodyPr/>
                    <a:lstStyle/>
                    <a:p>
                      <a:r>
                        <a:rPr lang="ru-RU" dirty="0"/>
                        <a:t>Выдвижение на выборах нескольких лояльных партийных списков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Исторические аналоги - выборы в Госдуму 1995 года (Наш дом Россия + блок Рыбкина), выборы в Госдуму 2011 года (квота ОНФ в ЕР), создание «Справедливой России» в середине 2000-х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01764"/>
                  </a:ext>
                </a:extLst>
              </a:tr>
              <a:tr h="510560">
                <a:tc>
                  <a:txBody>
                    <a:bodyPr/>
                    <a:lstStyle/>
                    <a:p>
                      <a:r>
                        <a:rPr lang="ru-RU" dirty="0"/>
                        <a:t>Сильные стороны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Размывание «полюса зла» в глазах критически настроенных избирателей и их частичная демобилизация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Потенциал расширения позиционирования лояльных кандидатов за счет нескольких идеологических ниш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Снижение интенсивности внутренней борьбы внутри «партии власти»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Слабые стороны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Неудачность прошлых примеров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Высокая вероятность </a:t>
                      </a:r>
                      <a:r>
                        <a:rPr lang="ru-RU" dirty="0" err="1"/>
                        <a:t>радикализации</a:t>
                      </a:r>
                      <a:r>
                        <a:rPr lang="ru-RU" dirty="0"/>
                        <a:t> риторики в рамках межпартийной критики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018498"/>
                  </a:ext>
                </a:extLst>
              </a:tr>
            </a:tbl>
          </a:graphicData>
        </a:graphic>
      </p:graphicFrame>
      <p:pic>
        <p:nvPicPr>
          <p:cNvPr id="5" name="officeArt object" descr="logo.png">
            <a:extLst>
              <a:ext uri="{FF2B5EF4-FFF2-40B4-BE49-F238E27FC236}">
                <a16:creationId xmlns:a16="http://schemas.microsoft.com/office/drawing/2014/main" id="{4AD691E5-CBEC-6C4E-9464-05BF09EC8508}"/>
              </a:ext>
            </a:extLst>
          </p:cNvPr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265128" y="5961887"/>
            <a:ext cx="2204416" cy="74025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B9AD593-65F7-3548-B2E5-037F9B4AF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39E6-161B-EA4A-97BC-00B48553E3D2}" type="slidenum">
              <a:rPr lang="ru-RU" smtClean="0"/>
              <a:t>5</a:t>
            </a:fld>
            <a:endParaRPr lang="ru-RU"/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2CB855E0-73BA-B64D-977C-C3ACCD97B4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398" y="5591758"/>
            <a:ext cx="8213202" cy="7402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i="1" dirty="0"/>
              <a:t>Возможно совмещение с сценарием 2, однако в этом случае потребуется одномоментное совмещение двух приоритетов – «апгрейда» оппозиционных брендов для демонстрации обновления политического ландшафта и борьбы с притягиванием </a:t>
            </a:r>
            <a:r>
              <a:rPr lang="ru-RU" sz="1600" i="1" dirty="0" err="1"/>
              <a:t>антирейтинга</a:t>
            </a:r>
            <a:r>
              <a:rPr lang="ru-RU" sz="1600" i="1" dirty="0"/>
              <a:t> «партией власти»</a:t>
            </a:r>
          </a:p>
        </p:txBody>
      </p:sp>
    </p:spTree>
    <p:extLst>
      <p:ext uri="{BB962C8B-B14F-4D97-AF65-F5344CB8AC3E}">
        <p14:creationId xmlns:p14="http://schemas.microsoft.com/office/powerpoint/2010/main" val="448510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F862D4-B7A1-A148-BD39-E0BD95604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Сценарий 4. «Нерушимый блок беспартийных»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5152714-ED3B-2940-946C-08C9ABA20E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322296"/>
              </p:ext>
            </p:extLst>
          </p:nvPr>
        </p:nvGraphicFramePr>
        <p:xfrm>
          <a:off x="1059727" y="1664207"/>
          <a:ext cx="10515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54720214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79699355"/>
                    </a:ext>
                  </a:extLst>
                </a:gridCol>
              </a:tblGrid>
              <a:tr h="510560">
                <a:tc>
                  <a:txBody>
                    <a:bodyPr/>
                    <a:lstStyle/>
                    <a:p>
                      <a:r>
                        <a:rPr lang="ru-RU" dirty="0"/>
                        <a:t>Переход на избрание Госдумы полностью по одномандатным округам с отменой квот для партийных списков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Исторические аналоги - выборы в Верховные Советы СССР и </a:t>
                      </a:r>
                      <a:r>
                        <a:rPr lang="ru-RU"/>
                        <a:t>РСФСР без партийных списков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01764"/>
                  </a:ext>
                </a:extLst>
              </a:tr>
              <a:tr h="510560">
                <a:tc>
                  <a:txBody>
                    <a:bodyPr/>
                    <a:lstStyle/>
                    <a:p>
                      <a:r>
                        <a:rPr lang="ru-RU" dirty="0"/>
                        <a:t>Сильные стороны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Дезориентация негативно настроенных избирателей, привыкших выплескивать свою энергию в голосовании по партийным спискам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Возможность эксплуатировать усталость «беспартийного большинства» от малопродуктивной деятельности партий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Привлекательности большого числа потенциальных интересантов внутри действующей элиты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Слабые стороны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Низкая подконтрольность избранных депутатов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Рост </a:t>
                      </a:r>
                      <a:r>
                        <a:rPr lang="ru-RU" dirty="0" err="1"/>
                        <a:t>внутриэлитной</a:t>
                      </a:r>
                      <a:r>
                        <a:rPr lang="ru-RU" dirty="0"/>
                        <a:t> конкуренции за формирование лоббистских фракций в Думе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Отказ от роли партий как инструмента обеспечения центростремительных тенденций в политике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5018498"/>
                  </a:ext>
                </a:extLst>
              </a:tr>
            </a:tbl>
          </a:graphicData>
        </a:graphic>
      </p:graphicFrame>
      <p:pic>
        <p:nvPicPr>
          <p:cNvPr id="5" name="officeArt object" descr="logo.png">
            <a:extLst>
              <a:ext uri="{FF2B5EF4-FFF2-40B4-BE49-F238E27FC236}">
                <a16:creationId xmlns:a16="http://schemas.microsoft.com/office/drawing/2014/main" id="{0A60DB02-3939-F44C-862A-179CC28F08EE}"/>
              </a:ext>
            </a:extLst>
          </p:cNvPr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265128" y="5752618"/>
            <a:ext cx="2204416" cy="740257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46C9DA1F-2BDE-7849-AB0D-7C4525583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339E6-161B-EA4A-97BC-00B48553E3D2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9039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679</Words>
  <Application>Microsoft Macintosh PowerPoint</Application>
  <PresentationFormat>Широкоэкранный</PresentationFormat>
  <Paragraphs>81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Возможные сценарии думских выборов-2021:  взгляд из весны-2019</vt:lpstr>
      <vt:lpstr>Прошлые практики изменений накануне парламентских выборов</vt:lpstr>
      <vt:lpstr>Сценарий 1. «Давай оставим все как есть»</vt:lpstr>
      <vt:lpstr>Сценарий 2. «Охота к перемене лиц»</vt:lpstr>
      <vt:lpstr>Сценарий 3. «Вторую партию нам все-таки прокормить»</vt:lpstr>
      <vt:lpstr>Сценарий 4. «Нерушимый блок беспартийных»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Mikhail Vinogradov</dc:creator>
  <cp:lastModifiedBy>Mikhail Vinogradov</cp:lastModifiedBy>
  <cp:revision>37</cp:revision>
  <dcterms:created xsi:type="dcterms:W3CDTF">2019-04-17T08:41:58Z</dcterms:created>
  <dcterms:modified xsi:type="dcterms:W3CDTF">2019-04-22T15:13:33Z</dcterms:modified>
</cp:coreProperties>
</file>