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78" r:id="rId3"/>
    <p:sldId id="257" r:id="rId4"/>
    <p:sldId id="265" r:id="rId5"/>
    <p:sldId id="272" r:id="rId6"/>
    <p:sldId id="274" r:id="rId7"/>
    <p:sldId id="275" r:id="rId8"/>
    <p:sldId id="277" r:id="rId9"/>
    <p:sldId id="259" r:id="rId10"/>
    <p:sldId id="262" r:id="rId11"/>
    <p:sldId id="266" r:id="rId12"/>
    <p:sldId id="25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9"/>
  </p:normalViewPr>
  <p:slideViewPr>
    <p:cSldViewPr snapToGrid="0" snapToObjects="1">
      <p:cViewPr varScale="1">
        <p:scale>
          <a:sx n="90" d="100"/>
          <a:sy n="90" d="100"/>
        </p:scale>
        <p:origin x="232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275DC-058A-DF43-A653-3651712847DF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7753B-3E25-2E41-9651-1EC57868D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037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8A10A-0F91-2F4E-A2B1-8769F805B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71EC01-18EF-CE41-8826-37BCC3C00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AA3A80-3CD1-C94F-A3C4-E83BA1038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A8B9-7E3C-CB49-8055-428EE9844AC7}" type="datetime1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FF366A-3513-B244-B47E-F23574F29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DC0AB6-3231-8743-9DFC-464A79CF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4207-EB73-1D47-A4FF-04B6B27B8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154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AEF5F-55C1-2043-B224-42EF4EFF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4DEC3B-842E-7C42-8989-1CA7736961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6D4A12-0C13-6B43-806B-7186C4B66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390A-4A61-DF43-B9C0-433CBFA587A3}" type="datetime1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3418B3-BF4A-F544-8D43-877427BD4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AFC2BA-1D92-264E-A3BB-4F7CFA0A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4207-EB73-1D47-A4FF-04B6B27B8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393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12090BA-0177-EA4B-B1DD-D88B948F4E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FC1774-4734-3246-83E2-A4D842490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D2A48D-031A-9A46-B24B-1ADDDD63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5F176-2D28-BF43-92FC-6F5E519167F4}" type="datetime1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34D8D6-195F-8F49-8ACD-47134ADC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C3F227-8FDA-4249-B2CF-A7D7463F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4207-EB73-1D47-A4FF-04B6B27B8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61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8000F9-C7A7-2A42-8A27-5630E08BC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B84E71-C055-E34D-A907-AA6C217C8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6465BC-1698-5D41-90D4-326FDFCE0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3A79-9E6C-9142-8AEF-D80A151D50C7}" type="datetime1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191916-1726-BE41-A5A8-EBA73CB90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6471B8-936E-DB42-B85D-F7FC59953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4207-EB73-1D47-A4FF-04B6B27B8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864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2DD7B-780A-9D46-947C-BB9528CD5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B5035F-1DA8-9C4D-8DE4-EE30C5871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2EB030-26A7-8F41-8D48-C47F76BAB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ECF6-E805-6346-AB31-7781A9687731}" type="datetime1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77C599-CFE7-1440-8216-7C3B81DF2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2463E7-6EAC-3A4A-A5F6-CDBC0C02E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4207-EB73-1D47-A4FF-04B6B27B8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325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514CD-E9C6-F84F-9538-97D27FED1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11E289-8366-454E-B85F-BB08B5F234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9B2C2F-244B-864F-ADA9-89DEEC94A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86AD41-E218-CA4E-AA74-FE1591DAF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BBF5-32E6-834D-ACA3-A65BA1E7D3B8}" type="datetime1">
              <a:rPr lang="ru-RU" smtClean="0"/>
              <a:t>20.11.2019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F8983B-E76E-D741-9C09-1D75D67B7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11A054-39B6-4145-B363-850984C3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4207-EB73-1D47-A4FF-04B6B27B8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395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501AC5-37B3-5B48-ACF7-5E39847DC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2CE745-0889-9842-BAB1-738A059C4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E79C54-93A6-9E4E-BF8A-83D5AA986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44BE073-675B-6F46-BB48-F04D7E892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987E4CD-0B44-E64C-924C-F16AE9C232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88C5C9A-326B-9447-992A-86677EFC7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F2CA-AFF9-C744-830D-B9B5A7B70ED7}" type="datetime1">
              <a:rPr lang="ru-RU" smtClean="0"/>
              <a:t>20.11.2019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79BAF6D-E7F4-BA4D-82DD-58A8954E2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786513-67F3-CE41-B3C1-323955472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4207-EB73-1D47-A4FF-04B6B27B8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46F22-88EC-4445-8930-5FCBEED01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E26BCC-D6B0-C548-BF21-3802838CA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EB1FC-42B1-AE49-A2DD-0AA579DD3EAE}" type="datetime1">
              <a:rPr lang="ru-RU" smtClean="0"/>
              <a:t>20.11.2019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FA4ED9-2F7E-EB4F-B221-233711226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5F39FBF-DD6B-FB40-AAA1-74E3DDCE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4207-EB73-1D47-A4FF-04B6B27B8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354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8F51EE-695A-8F43-8ED4-175B02897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12B7-9F4A-B04C-BBB1-4B51CEF2B975}" type="datetime1">
              <a:rPr lang="ru-RU" smtClean="0"/>
              <a:t>20.11.2019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175F31-94AB-7F44-A355-711903A99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323E04-DD4B-D342-88A1-01A2064C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4207-EB73-1D47-A4FF-04B6B27B8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96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E6499-4787-8441-97CF-CFDF7E4F7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16BFFA-2852-AC4E-BC05-A1180599E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9132DD-0BD6-804D-8C25-97564C2A0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247038-2865-404C-B2CE-6B28E7EED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4399-2F14-E942-95B3-5D59CE7EF666}" type="datetime1">
              <a:rPr lang="ru-RU" smtClean="0"/>
              <a:t>20.11.2019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9ADEB5-0263-C246-B2F9-DA5C95AAE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4C76CD-D1F3-E74E-9A48-D6EC5EEBF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4207-EB73-1D47-A4FF-04B6B27B8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439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FA6A0-EC95-DE48-999A-B484A5AF3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DFBADA-3A8A-A346-B29A-4C977A967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FCB293-6BA2-C045-9288-B5F29BBCE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E1DC8D-FD1D-1D4A-BA56-9CC388590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3577E-AD3E-EE42-9723-BDCEB91327B3}" type="datetime1">
              <a:rPr lang="ru-RU" smtClean="0"/>
              <a:t>20.11.2019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8C845B-36FA-514F-9238-24C176CE6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CE2EC7-1075-1744-9707-D89C0EC49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4207-EB73-1D47-A4FF-04B6B27B8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293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EBCEA-5A87-2346-810D-27830B265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2871AD-F5E6-0448-9CDC-B9773DAC0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E310AF-E0C7-584B-B1F0-4F957517C9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B95ED-5366-E84F-B82F-1F5A14B8E15F}" type="datetime1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524CE8-35A3-DF4B-9E6D-F4F5BF4F0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FD0656-2656-2A4E-8946-974BB893E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A4207-EB73-1D47-A4FF-04B6B27B8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55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3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.tiff"/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12" Type="http://schemas.openxmlformats.org/officeDocument/2006/relationships/image" Target="../media/image24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11" Type="http://schemas.openxmlformats.org/officeDocument/2006/relationships/image" Target="../media/image23.png"/><Relationship Id="rId5" Type="http://schemas.openxmlformats.org/officeDocument/2006/relationships/image" Target="../media/image17.tiff"/><Relationship Id="rId10" Type="http://schemas.openxmlformats.org/officeDocument/2006/relationships/image" Target="../media/image22.png"/><Relationship Id="rId4" Type="http://schemas.openxmlformats.org/officeDocument/2006/relationships/image" Target="../media/image16.tiff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.tiff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427C7-9295-A949-8125-361BF59D1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882" y="257191"/>
            <a:ext cx="11139854" cy="930447"/>
          </a:xfrm>
        </p:spPr>
        <p:txBody>
          <a:bodyPr>
            <a:normAutofit/>
          </a:bodyPr>
          <a:lstStyle/>
          <a:p>
            <a:pPr algn="l"/>
            <a:r>
              <a:rPr lang="ru-RU" sz="5400" dirty="0">
                <a:solidFill>
                  <a:srgbClr val="FFFFFF"/>
                </a:solidFill>
              </a:rPr>
              <a:t>Концепция доброй власти</a:t>
            </a:r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98BB3B-DF5B-EA41-9763-431458E65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31" y="2426818"/>
            <a:ext cx="4787589" cy="3997637"/>
          </a:xfrm>
          <a:prstGeom prst="rect">
            <a:avLst/>
          </a:prstGeom>
        </p:spPr>
      </p:pic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3010E8-04BB-214F-B095-5F405FFE6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508" y="2426818"/>
            <a:ext cx="4997046" cy="39976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D13647-A128-E944-8010-C447CAACF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841" y="144598"/>
            <a:ext cx="3785454" cy="12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5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C62A4-252E-D34B-A693-52510A94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-257177"/>
            <a:ext cx="10515600" cy="1325563"/>
          </a:xfrm>
        </p:spPr>
        <p:txBody>
          <a:bodyPr/>
          <a:lstStyle/>
          <a:p>
            <a:r>
              <a:rPr lang="ru-RU" dirty="0"/>
              <a:t>Издержки образа «злой» власти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B8EE60-919A-694C-BD49-AE1E91150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95" y="754864"/>
            <a:ext cx="8005763" cy="6118226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Невротическое воздействие на социальные группы, уязвимые для репрессивной повестки, общий рост тревожности и неуверенности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Контраст между снижением уровня агрессии в обществе и агрессивной повестки со стороны власти.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Девальвация ценностей «стабильности», </a:t>
            </a:r>
            <a:r>
              <a:rPr lang="ru-RU" dirty="0" err="1"/>
              <a:t>транслировавшейся</a:t>
            </a:r>
            <a:r>
              <a:rPr lang="ru-RU" dirty="0"/>
              <a:t> в повестке на протяжении длительного времени.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</a:rPr>
              <a:t>Размывается грань между реальными (запреты хостелов в жилых домах, курения </a:t>
            </a:r>
            <a:r>
              <a:rPr lang="ru-RU" dirty="0" err="1">
                <a:solidFill>
                  <a:srgbClr val="000000"/>
                </a:solidFill>
              </a:rPr>
              <a:t>вейпов</a:t>
            </a:r>
            <a:r>
              <a:rPr lang="ru-RU" dirty="0">
                <a:solidFill>
                  <a:srgbClr val="000000"/>
                </a:solidFill>
              </a:rPr>
              <a:t>, ограничения </a:t>
            </a:r>
            <a:r>
              <a:rPr lang="ru-RU" dirty="0" err="1">
                <a:solidFill>
                  <a:srgbClr val="000000"/>
                </a:solidFill>
              </a:rPr>
              <a:t>фейков</a:t>
            </a:r>
            <a:r>
              <a:rPr lang="ru-RU" dirty="0">
                <a:solidFill>
                  <a:srgbClr val="000000"/>
                </a:solidFill>
              </a:rPr>
              <a:t> в интернете) и мнимыми (запрет курения на балконах и посуточной сдачи квартир) инициативами становится размытой. Любая </a:t>
            </a:r>
            <a:r>
              <a:rPr lang="ru-RU" dirty="0" err="1">
                <a:solidFill>
                  <a:srgbClr val="000000"/>
                </a:solidFill>
              </a:rPr>
              <a:t>фейковая</a:t>
            </a:r>
            <a:r>
              <a:rPr lang="ru-RU" dirty="0">
                <a:solidFill>
                  <a:srgbClr val="000000"/>
                </a:solidFill>
              </a:rPr>
              <a:t> новость начинает выглядеть правдоподобной.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Нарастание контраста с «доброй» повесткой советской эпохи, активно </a:t>
            </a:r>
            <a:r>
              <a:rPr lang="ru-RU" dirty="0" err="1"/>
              <a:t>транслировавшейся</a:t>
            </a:r>
            <a:r>
              <a:rPr lang="ru-RU" dirty="0"/>
              <a:t> в медиа, кинематографе, мультипликации и т.п.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Усиливают внутреннее напряжение в человеке, группах, бизнесе. Блокируется горизонт планирования.  Фактически граждане оказываются одновременно внутри двух «народов» – продвинутого (с технопарками и </a:t>
            </a:r>
            <a:r>
              <a:rPr lang="ru-RU" dirty="0" err="1"/>
              <a:t>урбанистикой</a:t>
            </a:r>
            <a:r>
              <a:rPr lang="ru-RU" dirty="0"/>
              <a:t>) и «глубинного», за которыми нужен глаз да глаз.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При </a:t>
            </a:r>
            <a:r>
              <a:rPr lang="ru-RU" dirty="0" err="1"/>
              <a:t>радикализации</a:t>
            </a:r>
            <a:r>
              <a:rPr lang="ru-RU" dirty="0"/>
              <a:t> настроений возможны попытки противопоставить «доброе» общество «злой» власти.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6A71BD9-F1C7-A94E-AC74-F377D4E7C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725" y="0"/>
            <a:ext cx="3835400" cy="3079750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нешний, вод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43D6B27B-7E4B-E94C-AEA6-3AD102A89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8" y="3243262"/>
            <a:ext cx="4095742" cy="295592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3B58DB-B89C-B944-80E9-5A7A085A6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4207-EB73-1D47-A4FF-04B6B27B855A}" type="slidenum">
              <a:rPr lang="ru-RU" smtClean="0"/>
              <a:t>10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9000BC-0A0A-F44F-B181-D3C796D6C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913" y="6245412"/>
            <a:ext cx="1746682" cy="5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85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C62A4-252E-D34B-A693-52510A94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03" y="3314700"/>
            <a:ext cx="3669161" cy="2760098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</a:rPr>
              <a:t>Препятствия для образа доброй власти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C4B8EE60-919A-694C-BD49-AE1E91150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92879"/>
            <a:ext cx="5956946" cy="5872241"/>
          </a:xfrm>
        </p:spPr>
        <p:txBody>
          <a:bodyPr anchor="ctr">
            <a:normAutofit fontScale="92500" lnSpcReduction="10000"/>
          </a:bodyPr>
          <a:lstStyle/>
          <a:p>
            <a:r>
              <a:rPr lang="ru-RU" sz="1900" dirty="0">
                <a:solidFill>
                  <a:srgbClr val="000000"/>
                </a:solidFill>
              </a:rPr>
              <a:t>Значительная часть давших эффект «добрых» инициатив власти (МФЦ,  «</a:t>
            </a:r>
            <a:r>
              <a:rPr lang="ru-RU" sz="1900" dirty="0" err="1">
                <a:solidFill>
                  <a:srgbClr val="000000"/>
                </a:solidFill>
              </a:rPr>
              <a:t>Госуслуги</a:t>
            </a:r>
            <a:r>
              <a:rPr lang="ru-RU" sz="1900" dirty="0">
                <a:solidFill>
                  <a:srgbClr val="000000"/>
                </a:solidFill>
              </a:rPr>
              <a:t>») проектировалась вне привязки к внутриполитическим задачам. Они чаще исходили из общей логики оптимизации работы, нежели поощрения социального оптимизма </a:t>
            </a:r>
          </a:p>
          <a:p>
            <a:r>
              <a:rPr lang="ru-RU" sz="1900" dirty="0">
                <a:solidFill>
                  <a:srgbClr val="000000"/>
                </a:solidFill>
              </a:rPr>
              <a:t>Продвижение «доброй» повестки в масс-медиа крайне затруднено в силу низкой востребованности позитивных новостей. Даже государственные СМИ, выбирая между «добрыми» и «злыми» инициативами, выбирают для трансляции «злые» (например, призывы к ужесточению ответственности медиков на заседании президиума Госсовета по медицине)</a:t>
            </a:r>
          </a:p>
          <a:p>
            <a:r>
              <a:rPr lang="ru-RU" sz="1900" dirty="0">
                <a:solidFill>
                  <a:srgbClr val="000000"/>
                </a:solidFill>
              </a:rPr>
              <a:t>Потребитель новостей скорее переключается между сменяющимся калейдоскопом новостей (чаще негативных – см. «Гусейнов – Соколов – «</a:t>
            </a:r>
            <a:r>
              <a:rPr lang="ru-RU" sz="1900" dirty="0" err="1">
                <a:solidFill>
                  <a:srgbClr val="000000"/>
                </a:solidFill>
              </a:rPr>
              <a:t>Котогейт</a:t>
            </a:r>
            <a:r>
              <a:rPr lang="ru-RU" sz="1900" dirty="0">
                <a:solidFill>
                  <a:srgbClr val="000000"/>
                </a:solidFill>
              </a:rPr>
              <a:t>» в ноябре), нежели пытаться оценивать динамику, особенно позитивную. Информационный поток для него – это скорее череда пилотных серий разных сериалов, нежели последовательное развитие событий в рамках одного сериала</a:t>
            </a:r>
          </a:p>
          <a:p>
            <a:r>
              <a:rPr lang="ru-RU" sz="1900" dirty="0">
                <a:solidFill>
                  <a:srgbClr val="000000"/>
                </a:solidFill>
              </a:rPr>
              <a:t>Переход к «доброй» повестке требует ограничения себя моральными обязательствами, сокращая свободу маневра, а также </a:t>
            </a:r>
            <a:r>
              <a:rPr lang="ru-RU" sz="1900" dirty="0" err="1">
                <a:solidFill>
                  <a:srgbClr val="000000"/>
                </a:solidFill>
              </a:rPr>
              <a:t>самопрезентацию</a:t>
            </a:r>
            <a:r>
              <a:rPr lang="ru-RU" sz="1900" dirty="0">
                <a:solidFill>
                  <a:srgbClr val="000000"/>
                </a:solidFill>
              </a:rPr>
              <a:t> отдельных органов власти</a:t>
            </a:r>
          </a:p>
          <a:p>
            <a:endParaRPr lang="en-US" sz="1900">
              <a:solidFill>
                <a:srgbClr val="000000"/>
              </a:solidFill>
            </a:endParaRPr>
          </a:p>
          <a:p>
            <a:endParaRPr lang="ru-RU" sz="1900" dirty="0">
              <a:solidFill>
                <a:srgbClr val="000000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9D043D-D669-A64B-9380-47AC92462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A4207-EB73-1D47-A4FF-04B6B27B855A}" type="slidenum">
              <a:rPr lang="ru-RU" smtClean="0"/>
              <a:t>11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4FBECF-E5D5-2544-9C04-1300D1793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913" y="6245412"/>
            <a:ext cx="1746682" cy="586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45CA68-AEB3-E649-85FA-6B4EC7672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54" y="248725"/>
            <a:ext cx="5287711" cy="328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51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AAA3F-1AAC-234B-8C22-6DA640EFF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</a:rPr>
              <a:t>Напрашивающиеся шаги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082A96-9CDA-724F-A030-5629FE6A4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1" y="2625146"/>
            <a:ext cx="7087231" cy="3961391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arenR"/>
            </a:pPr>
            <a:r>
              <a:rPr lang="ru-RU" sz="1900" dirty="0">
                <a:solidFill>
                  <a:srgbClr val="000000"/>
                </a:solidFill>
              </a:rPr>
              <a:t>Дозировать повестку, связанную с наказаниями и запретами – на уровне как медиа, так и реального принятия новых ограничительных инициатив. </a:t>
            </a:r>
          </a:p>
          <a:p>
            <a:pPr marL="514350" indent="-514350">
              <a:buAutoNum type="arabicParenR"/>
            </a:pPr>
            <a:r>
              <a:rPr lang="ru-RU" sz="1900" dirty="0">
                <a:solidFill>
                  <a:srgbClr val="000000"/>
                </a:solidFill>
              </a:rPr>
              <a:t>Создать систему регулярной ревизии ранее введенных запретов  с отказом от наиболее спорных и абсурдных</a:t>
            </a:r>
          </a:p>
          <a:p>
            <a:pPr marL="514350" indent="-514350">
              <a:buAutoNum type="arabicParenR"/>
            </a:pPr>
            <a:r>
              <a:rPr lang="ru-RU" sz="1900" dirty="0">
                <a:solidFill>
                  <a:srgbClr val="000000"/>
                </a:solidFill>
              </a:rPr>
              <a:t>Не сводить реакцию на различные эксцессы (аварии, катастрофы и т.д.) к наказанию реальных и мнимых виновников. </a:t>
            </a:r>
          </a:p>
          <a:p>
            <a:pPr marL="514350" indent="-514350">
              <a:buAutoNum type="arabicParenR"/>
            </a:pPr>
            <a:r>
              <a:rPr lang="ru-RU" sz="1900" dirty="0">
                <a:solidFill>
                  <a:srgbClr val="000000"/>
                </a:solidFill>
              </a:rPr>
              <a:t>Отказаться от экспансии темы наказаний на новые группы (чиновники, врачи, педагоги, ученые, родители), порождающей дополнительную тревожность, </a:t>
            </a:r>
            <a:r>
              <a:rPr lang="ru-RU" sz="1900" dirty="0" err="1">
                <a:solidFill>
                  <a:srgbClr val="000000"/>
                </a:solidFill>
              </a:rPr>
              <a:t>демотивацию</a:t>
            </a:r>
            <a:r>
              <a:rPr lang="ru-RU" sz="1900" dirty="0">
                <a:solidFill>
                  <a:srgbClr val="000000"/>
                </a:solidFill>
              </a:rPr>
              <a:t>, снижение престижности этих профессий и статусов, избыточную «капризность»  потребителей их услуг</a:t>
            </a:r>
          </a:p>
          <a:p>
            <a:pPr marL="514350" indent="-514350">
              <a:buAutoNum type="arabicParenR"/>
            </a:pPr>
            <a:r>
              <a:rPr lang="ru-RU" sz="1900" dirty="0">
                <a:solidFill>
                  <a:srgbClr val="000000"/>
                </a:solidFill>
              </a:rPr>
              <a:t>Проанализировать возможные «пряники», которые могут быть получены гражданами вне контекста «вечных» социальных запросов (комфорт, удобства, </a:t>
            </a:r>
            <a:r>
              <a:rPr lang="ru-RU" sz="1900" dirty="0" err="1">
                <a:solidFill>
                  <a:srgbClr val="000000"/>
                </a:solidFill>
              </a:rPr>
              <a:t>неимитационное</a:t>
            </a:r>
            <a:r>
              <a:rPr lang="ru-RU" sz="1900" dirty="0">
                <a:solidFill>
                  <a:srgbClr val="000000"/>
                </a:solidFill>
              </a:rPr>
              <a:t> участие в самоуправлении, заимствование лучших маркетинговых практик и т.п.)</a:t>
            </a:r>
          </a:p>
          <a:p>
            <a:pPr marL="514350" indent="-514350">
              <a:buAutoNum type="arabicParenR"/>
            </a:pPr>
            <a:endParaRPr lang="ru-RU" sz="1900" dirty="0">
              <a:solidFill>
                <a:srgbClr val="000000"/>
              </a:solidFill>
            </a:endParaRPr>
          </a:p>
          <a:p>
            <a:pPr marL="514350" indent="-514350">
              <a:buAutoNum type="arabicParenR"/>
            </a:pPr>
            <a:endParaRPr lang="ru-RU" sz="1900" dirty="0">
              <a:solidFill>
                <a:srgbClr val="000000"/>
              </a:solidFill>
            </a:endParaRPr>
          </a:p>
          <a:p>
            <a:endParaRPr lang="ru-RU" sz="1900" dirty="0">
              <a:solidFill>
                <a:srgbClr val="0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18F723-51C1-6442-9750-7195A0F3C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737" y="3156470"/>
            <a:ext cx="3803650" cy="2362200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A85F1E-DCD5-3F41-A9C1-DEE818946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4207-EB73-1D47-A4FF-04B6B27B855A}" type="slidenum">
              <a:rPr lang="ru-RU" smtClean="0"/>
              <a:t>12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6C7688-DBAD-3049-824B-C1632A835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913" y="6245412"/>
            <a:ext cx="1746682" cy="5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25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8CD2F-BB78-394F-BC05-71FFCB23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950"/>
            <a:ext cx="10515600" cy="1325563"/>
          </a:xfrm>
        </p:spPr>
        <p:txBody>
          <a:bodyPr/>
          <a:lstStyle/>
          <a:p>
            <a:r>
              <a:rPr lang="ru-RU" dirty="0"/>
              <a:t>Введение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93E6D1-76E4-A34F-A69F-7118329DC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Если 2018 год был временем роста негативизма, то 2019-й – год консервации общественных стереотипов, в том числе в вопросах отношения к власти.</a:t>
            </a:r>
          </a:p>
          <a:p>
            <a:pPr marL="0" indent="0">
              <a:buNone/>
            </a:pPr>
            <a:r>
              <a:rPr lang="ru-RU" dirty="0"/>
              <a:t>В условиях подготовки к выборному циклу 2021 и, возможно, 2024 годов наиболее очевидными сценариями поведения являются:</a:t>
            </a:r>
          </a:p>
          <a:p>
            <a:pPr marL="514350" indent="-514350">
              <a:buAutoNum type="arabicParenR"/>
            </a:pPr>
            <a:r>
              <a:rPr lang="ru-RU" dirty="0"/>
              <a:t>Замораживание текущей ситуации с последующей попыткой технически вывести рейтинги власти на пиковые показатели ближе к дню голосования</a:t>
            </a:r>
          </a:p>
          <a:p>
            <a:pPr marL="514350" indent="-514350">
              <a:buAutoNum type="arabicParenR"/>
            </a:pPr>
            <a:r>
              <a:rPr lang="ru-RU" dirty="0"/>
              <a:t>Нагнетание ожиданий углубления негативизма и принятие ответных радикальных шагов по нагнетанию социального оптимизма по сценарию 2014 года</a:t>
            </a:r>
          </a:p>
          <a:p>
            <a:pPr marL="514350" indent="-514350">
              <a:buAutoNum type="arabicParenR"/>
            </a:pPr>
            <a:r>
              <a:rPr lang="ru-RU" dirty="0"/>
              <a:t>Нагнетание внутрикорпоративного оптимизма с убеждением себя в приостановке отрицательного роста рейтингов власти и происшедшем перезапуске позитивного тренда </a:t>
            </a:r>
          </a:p>
          <a:p>
            <a:pPr marL="514350" indent="-514350">
              <a:buAutoNum type="arabicParenR"/>
            </a:pPr>
            <a:r>
              <a:rPr lang="ru-RU" dirty="0"/>
              <a:t>Планомерное внесение корректив в сложившиеся подходы к формированию повестки, устранение накопившихся противоречий и несообразностей с поиском новых форматов позиционирования власти, которые не потребовали бы экстремальных шагов и избыточного напряжения ресурсов</a:t>
            </a:r>
          </a:p>
          <a:p>
            <a:pPr marL="514350" indent="-514350">
              <a:buAutoNum type="arabicParenR"/>
            </a:pPr>
            <a:endParaRPr lang="ru-RU" dirty="0"/>
          </a:p>
          <a:p>
            <a:pPr marL="514350" indent="-514350">
              <a:buAutoNum type="arabicParenR"/>
            </a:pPr>
            <a:endParaRPr lang="ru-RU" dirty="0"/>
          </a:p>
          <a:p>
            <a:pPr marL="0" indent="0">
              <a:buNone/>
            </a:pPr>
            <a:r>
              <a:rPr lang="ru-RU" dirty="0"/>
              <a:t>В рамках данного обзора авторы предлагают исходить из логики 4-го сценария</a:t>
            </a:r>
          </a:p>
          <a:p>
            <a:pPr marL="514350" indent="-514350">
              <a:buAutoNum type="arabicParenR"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5BC3F3-C22E-2445-AE27-EC7C00755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4207-EB73-1D47-A4FF-04B6B27B855A}" type="slidenum">
              <a:rPr lang="ru-RU" smtClean="0"/>
              <a:t>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BABCAE-9498-B249-B7E7-60A15FA00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913" y="6245412"/>
            <a:ext cx="1746682" cy="5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27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239FC-7085-5E41-A91C-1E2F59880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14" y="-109436"/>
            <a:ext cx="10515600" cy="1325563"/>
          </a:xfrm>
        </p:spPr>
        <p:txBody>
          <a:bodyPr/>
          <a:lstStyle/>
          <a:p>
            <a:r>
              <a:rPr lang="ru-RU" dirty="0"/>
              <a:t>Образ власти теряет прежние ниши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2AB72-B980-AB42-B80F-82EFC5CE7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43" y="1420510"/>
            <a:ext cx="6548438" cy="44608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Социальная ниша (доброй – в смысле «щедрой») власти оказалась ослаблена в ходе пенсионной реформы.</a:t>
            </a:r>
          </a:p>
          <a:p>
            <a:pPr marL="0" indent="0">
              <a:buNone/>
            </a:pPr>
            <a:r>
              <a:rPr lang="ru-RU" dirty="0"/>
              <a:t>Ниша защитника размывается по мере увеличения вакуума между внешнеполитической тематикой и актуальной для граждан повесткой</a:t>
            </a:r>
          </a:p>
          <a:p>
            <a:pPr marL="0" indent="0">
              <a:buNone/>
            </a:pPr>
            <a:r>
              <a:rPr lang="ru-RU" dirty="0"/>
              <a:t>Ниша гаранта равных правил игры все чаще вступает в противоречие с текущими практиками (попытки ограничить критику судов – очевидная реакция на нарастание общественного скептицизма их умения «судить по справедливости») 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В возникшем вакууме на первой план выходит образ сильной, доминирующей, всемогущей, наступающей, агрессивной, закрытой власти. Этот образ слабо соотносится с контекстом общественных запросов и текущих вызовов. </a:t>
            </a:r>
          </a:p>
          <a:p>
            <a:pPr marL="0" indent="0">
              <a:buNone/>
            </a:pPr>
            <a:r>
              <a:rPr lang="ru-RU" dirty="0"/>
              <a:t>Выбор образа власти остается одной из ключевых развилок повестки 2019-2021 (2024?)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CB27D5-466D-FC4E-85D5-B2E425269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742" y="1702976"/>
            <a:ext cx="4392419" cy="248995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3126DB-DB4B-7D42-B585-5FB2A13C5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4207-EB73-1D47-A4FF-04B6B27B855A}" type="slidenum">
              <a:rPr lang="ru-RU" smtClean="0"/>
              <a:t>3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FC32AF-A834-1545-98BB-7E62A3086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913" y="6245412"/>
            <a:ext cx="1746682" cy="5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86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8B742-34BC-9046-9EC9-CB23A2FE9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83" y="-155736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/>
              <a:t>Миссия власти все больше сводится </a:t>
            </a:r>
            <a:br>
              <a:rPr lang="ru-RU" sz="4000" dirty="0"/>
            </a:br>
            <a:r>
              <a:rPr lang="ru-RU" sz="4000" dirty="0"/>
              <a:t>к системе исполнения наказаний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CB37CEB-AF78-0343-B272-EB6CE6F359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1157139"/>
              </p:ext>
            </p:extLst>
          </p:nvPr>
        </p:nvGraphicFramePr>
        <p:xfrm>
          <a:off x="1" y="1159036"/>
          <a:ext cx="9342598" cy="3287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1773">
                  <a:extLst>
                    <a:ext uri="{9D8B030D-6E8A-4147-A177-3AD203B41FA5}">
                      <a16:colId xmlns:a16="http://schemas.microsoft.com/office/drawing/2014/main" val="2614754760"/>
                    </a:ext>
                  </a:extLst>
                </a:gridCol>
                <a:gridCol w="4330825">
                  <a:extLst>
                    <a:ext uri="{9D8B030D-6E8A-4147-A177-3AD203B41FA5}">
                      <a16:colId xmlns:a16="http://schemas.microsoft.com/office/drawing/2014/main" val="4240645154"/>
                    </a:ext>
                  </a:extLst>
                </a:gridCol>
              </a:tblGrid>
              <a:tr h="353487">
                <a:tc>
                  <a:txBody>
                    <a:bodyPr/>
                    <a:lstStyle/>
                    <a:p>
                      <a:r>
                        <a:rPr lang="ru-RU" sz="1700" dirty="0"/>
                        <a:t>Кнут</a:t>
                      </a:r>
                    </a:p>
                  </a:txBody>
                  <a:tcPr marL="87161" marR="87161" marT="43581" marB="43581"/>
                </a:tc>
                <a:tc>
                  <a:txBody>
                    <a:bodyPr/>
                    <a:lstStyle/>
                    <a:p>
                      <a:r>
                        <a:rPr lang="ru-RU" sz="1700" dirty="0"/>
                        <a:t>Пряник</a:t>
                      </a:r>
                    </a:p>
                  </a:txBody>
                  <a:tcPr marL="87161" marR="87161" marT="43581" marB="43581"/>
                </a:tc>
                <a:extLst>
                  <a:ext uri="{0D108BD9-81ED-4DB2-BD59-A6C34878D82A}">
                    <a16:rowId xmlns:a16="http://schemas.microsoft.com/office/drawing/2014/main" val="3862834239"/>
                  </a:ext>
                </a:extLst>
              </a:tr>
              <a:tr h="2934429">
                <a:tc>
                  <a:txBody>
                    <a:bodyPr/>
                    <a:lstStyle/>
                    <a:p>
                      <a:r>
                        <a:rPr lang="ru-RU" sz="1300" dirty="0"/>
                        <a:t>Демонстрирует силу и мощь при защите своих представителей (сотрудники полиции и т.п.)</a:t>
                      </a:r>
                    </a:p>
                    <a:p>
                      <a:r>
                        <a:rPr lang="ru-RU" sz="1300" dirty="0"/>
                        <a:t>Ограничивает контент в публичном пространстве и интернете (политика, деструктивное поведение, религия, секс)</a:t>
                      </a:r>
                    </a:p>
                    <a:p>
                      <a:r>
                        <a:rPr lang="ru-RU" sz="1300" dirty="0"/>
                        <a:t>Увиливает персональный контроль за жизнью граждан (система распознавания лиц, контроль за интернет-активностью)</a:t>
                      </a:r>
                    </a:p>
                    <a:p>
                      <a:r>
                        <a:rPr lang="ru-RU" sz="1300" dirty="0"/>
                        <a:t>Поддерживает ужесточение наказания в отношении чиновников, врачей, педагогов, родителей и т.п., интенсифицирует поиск виновных и стрелочников в ходе резонансных событий </a:t>
                      </a:r>
                    </a:p>
                    <a:p>
                      <a:r>
                        <a:rPr lang="ru-RU" sz="1300" dirty="0"/>
                        <a:t>Усиливает регуляторное воздействие на сферы, ранее находившиеся вне регулирования</a:t>
                      </a:r>
                    </a:p>
                    <a:p>
                      <a:r>
                        <a:rPr lang="ru-RU" sz="1300" dirty="0"/>
                        <a:t>Интенсифицирует усилия по сбору штрафов и изъятию налогов</a:t>
                      </a:r>
                    </a:p>
                    <a:p>
                      <a:r>
                        <a:rPr lang="ru-RU" sz="1300" dirty="0"/>
                        <a:t>Избегает содержательной обратной связи по значительной части тем повестки</a:t>
                      </a:r>
                    </a:p>
                  </a:txBody>
                  <a:tcPr marL="87161" marR="87161" marT="43581" marB="43581"/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Обеспечивает снизившийся минимум социальной защиты, а также в сферах медицины и образования </a:t>
                      </a:r>
                    </a:p>
                    <a:p>
                      <a:r>
                        <a:rPr lang="ru-RU" sz="1300" dirty="0"/>
                        <a:t>Оказывает государственные услуги в рамках МФЦ и сайта «</a:t>
                      </a:r>
                      <a:r>
                        <a:rPr lang="ru-RU" sz="1300" dirty="0" err="1"/>
                        <a:t>Госуслуги</a:t>
                      </a:r>
                      <a:r>
                        <a:rPr lang="ru-RU" sz="1300" dirty="0"/>
                        <a:t>» </a:t>
                      </a:r>
                    </a:p>
                    <a:p>
                      <a:r>
                        <a:rPr lang="ru-RU" sz="1300" dirty="0"/>
                        <a:t>Поддерживает относительно стабильное функционирование экономики</a:t>
                      </a:r>
                    </a:p>
                    <a:p>
                      <a:r>
                        <a:rPr lang="ru-RU" sz="1300" dirty="0"/>
                        <a:t>Декларирует намерения по улучшению социальной сферы</a:t>
                      </a:r>
                    </a:p>
                    <a:p>
                      <a:r>
                        <a:rPr lang="ru-RU" sz="1300" dirty="0"/>
                        <a:t>Запускает проекты, связанные с кадровыми лифтами</a:t>
                      </a:r>
                      <a:endParaRPr lang="en-US" sz="1300" dirty="0"/>
                    </a:p>
                    <a:p>
                      <a:r>
                        <a:rPr lang="ru-RU" sz="1300" dirty="0"/>
                        <a:t>Организует дискуссию по теме 4-дневной рабочей неделе</a:t>
                      </a:r>
                    </a:p>
                    <a:p>
                      <a:r>
                        <a:rPr lang="ru-RU" sz="1300" dirty="0"/>
                        <a:t>Поддерживает </a:t>
                      </a:r>
                      <a:r>
                        <a:rPr lang="ru-RU" sz="1300" dirty="0" err="1"/>
                        <a:t>урбанистику</a:t>
                      </a:r>
                      <a:endParaRPr lang="ru-RU" sz="1300" dirty="0"/>
                    </a:p>
                  </a:txBody>
                  <a:tcPr marL="87161" marR="87161" marT="43581" marB="43581"/>
                </a:tc>
                <a:extLst>
                  <a:ext uri="{0D108BD9-81ED-4DB2-BD59-A6C34878D82A}">
                    <a16:rowId xmlns:a16="http://schemas.microsoft.com/office/drawing/2014/main" val="1511770897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93F332-71F1-2F40-A002-361C42703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84299"/>
            <a:ext cx="2898211" cy="19302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A59201-104C-994E-9A4C-87ACCC270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320" y="4726718"/>
            <a:ext cx="2514278" cy="18071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0A4956-B3C4-A346-875A-01D3488E6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660" y="4496619"/>
            <a:ext cx="2975561" cy="19806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ABC8CC-5BB9-3C48-AE59-5B3838704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4473877"/>
            <a:ext cx="3272482" cy="1930253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мужчина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DBD05A34-3D10-9845-9C9F-061A7CCCD5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821" y="1664999"/>
            <a:ext cx="2857178" cy="2070308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8B0216-18A7-1D46-9442-20B69E73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4207-EB73-1D47-A4FF-04B6B27B855A}" type="slidenum">
              <a:rPr lang="ru-RU" smtClean="0"/>
              <a:t>4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089D19-61C7-4247-B706-73CF8735C6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4913" y="6245412"/>
            <a:ext cx="1746682" cy="5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46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AF0E5-7716-0544-AE03-E13EBAD3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31" y="0"/>
            <a:ext cx="10515600" cy="1325563"/>
          </a:xfrm>
        </p:spPr>
        <p:txBody>
          <a:bodyPr/>
          <a:lstStyle/>
          <a:p>
            <a:r>
              <a:rPr lang="ru-RU" dirty="0"/>
              <a:t>Власть становится сильнее </a:t>
            </a:r>
            <a:r>
              <a:rPr lang="en-US" dirty="0"/>
              <a:t>versus </a:t>
            </a:r>
            <a:r>
              <a:rPr lang="ru-RU" dirty="0"/>
              <a:t>Общество становится добрее</a:t>
            </a:r>
          </a:p>
        </p:txBody>
      </p:sp>
      <p:pic>
        <p:nvPicPr>
          <p:cNvPr id="7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D8BA396-6D50-A140-B3E6-330F6788E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42" y="1632161"/>
            <a:ext cx="5401816" cy="3593677"/>
          </a:xfrm>
          <a:prstGeom prst="rect">
            <a:avLst/>
          </a:prstGeom>
        </p:spPr>
      </p:pic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30D9244-D5EC-044E-BE15-7B4E379C7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80" y="1511301"/>
            <a:ext cx="5401911" cy="359367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FA5BFDF-991D-9B43-A86D-C8315A72EAFA}"/>
              </a:ext>
            </a:extLst>
          </p:cNvPr>
          <p:cNvSpPr/>
          <p:nvPr/>
        </p:nvSpPr>
        <p:spPr>
          <a:xfrm>
            <a:off x="1604963" y="5532436"/>
            <a:ext cx="10096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Источник: Фонд «Общественное мнение»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029931-336E-544E-9471-497C8200E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4207-EB73-1D47-A4FF-04B6B27B855A}" type="slidenum">
              <a:rPr lang="ru-RU" smtClean="0"/>
              <a:t>5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87A46B-BB1F-5C4B-A5A8-B527BA4B6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913" y="6245412"/>
            <a:ext cx="1746682" cy="5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10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AF0E5-7716-0544-AE03-E13EBAD3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31" y="0"/>
            <a:ext cx="10515600" cy="1325563"/>
          </a:xfrm>
        </p:spPr>
        <p:txBody>
          <a:bodyPr/>
          <a:lstStyle/>
          <a:p>
            <a:r>
              <a:rPr lang="ru-RU" dirty="0"/>
              <a:t>Власть становится сильнее </a:t>
            </a:r>
            <a:r>
              <a:rPr lang="en-US" dirty="0"/>
              <a:t>versus </a:t>
            </a:r>
            <a:r>
              <a:rPr lang="ru-RU" dirty="0"/>
              <a:t>Общество становится добрее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AB224B-1659-3843-A9FB-AED74ECDD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034" y="1564481"/>
            <a:ext cx="5852966" cy="3729037"/>
          </a:xfrm>
          <a:prstGeom prst="rect">
            <a:avLst/>
          </a:prstGeom>
        </p:spPr>
      </p:pic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667F2EC-E32C-7746-A5B9-7C4F93EBC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4481"/>
            <a:ext cx="6081983" cy="372903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DC4FB12-2D00-664A-9033-0A0991031399}"/>
              </a:ext>
            </a:extLst>
          </p:cNvPr>
          <p:cNvSpPr/>
          <p:nvPr/>
        </p:nvSpPr>
        <p:spPr>
          <a:xfrm>
            <a:off x="1604963" y="5532436"/>
            <a:ext cx="10096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Источник: Фонд «Общественное мнение»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ABE3178-5220-214C-8BB1-63BB53FE4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4207-EB73-1D47-A4FF-04B6B27B855A}" type="slidenum">
              <a:rPr lang="ru-RU" smtClean="0"/>
              <a:t>6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F8DABC-318A-684A-87B4-F7E9BCB1A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913" y="6245412"/>
            <a:ext cx="1746682" cy="5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75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AF0E5-7716-0544-AE03-E13EBAD3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286" y="-51182"/>
            <a:ext cx="10720049" cy="870280"/>
          </a:xfrm>
        </p:spPr>
        <p:txBody>
          <a:bodyPr>
            <a:normAutofit fontScale="90000"/>
          </a:bodyPr>
          <a:lstStyle/>
          <a:p>
            <a:r>
              <a:rPr lang="ru-RU" dirty="0"/>
              <a:t>Спрос на агрессию в телеэфире постепенно тает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526B40-1E9B-1F4C-94B9-A5E218358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6834"/>
            <a:ext cx="3206344" cy="17991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BDC920-DB3B-9B42-BCF9-880D7E089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072" y="4826220"/>
            <a:ext cx="2537659" cy="14253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22516F-3F6D-8345-8475-0A969F1F1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293" y="3001323"/>
            <a:ext cx="3212707" cy="17991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6C0084-5A07-B64C-B240-117DCA55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3293" y="1168394"/>
            <a:ext cx="3212707" cy="180714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8921D3C-3341-914B-A861-D844923D8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286" y="4748636"/>
            <a:ext cx="3523358" cy="18321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869F631-0E30-8641-9069-C25ADA559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18" y="1191277"/>
            <a:ext cx="2927235" cy="1646570"/>
          </a:xfrm>
          <a:prstGeom prst="rect">
            <a:avLst/>
          </a:prstGeom>
        </p:spPr>
      </p:pic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0487EED-EDA9-DF4A-A672-CF824AFEB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592" y="649782"/>
            <a:ext cx="6095999" cy="32515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6AAC0E-6FAA-BF44-BC7E-3260B8F8B4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1592" y="3918100"/>
            <a:ext cx="6096000" cy="3888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7915AA-478A-C240-AFF7-DBFBA07D10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1592" y="4314484"/>
            <a:ext cx="6096000" cy="4271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13871B-0D5A-3B41-98F5-B76F87C670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44625" y="4801862"/>
            <a:ext cx="6095993" cy="42517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55044EE-D886-E64F-B443-D82FCA7067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4626" y="5215012"/>
            <a:ext cx="6095992" cy="402166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CC19F85-F0CD-F044-8368-478A5DEFF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4207-EB73-1D47-A4FF-04B6B27B855A}" type="slidenum">
              <a:rPr lang="ru-RU" smtClean="0"/>
              <a:t>7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3D885E6-20EF-BB49-BE40-44B4A01A36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4913" y="6245412"/>
            <a:ext cx="1746682" cy="5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27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BA93A0A-CB4B-E34C-89A4-670B79CB7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36" y="38120"/>
            <a:ext cx="10515600" cy="1325563"/>
          </a:xfrm>
        </p:spPr>
        <p:txBody>
          <a:bodyPr/>
          <a:lstStyle/>
          <a:p>
            <a:r>
              <a:rPr lang="ru-RU" dirty="0"/>
              <a:t>Маркетологи активно продвигают «добрые» бренды, видя в этом потенциал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567985-318C-5242-938D-4EC7F49B4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206" y="1877932"/>
            <a:ext cx="4673600" cy="26289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07AE71-7848-874B-A955-E5C7BCEB6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9" y="4372930"/>
            <a:ext cx="6753225" cy="19127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AA15A3-CC3C-A047-9592-68BD2857A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549" y="1971554"/>
            <a:ext cx="3947205" cy="26289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343306-BCC2-934A-9179-46618A84F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94" y="2977800"/>
            <a:ext cx="3172355" cy="3515075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BA0445-0C6B-3149-B678-C7D213EDC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4207-EB73-1D47-A4FF-04B6B27B855A}" type="slidenum">
              <a:rPr lang="ru-RU" smtClean="0"/>
              <a:t>8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AE2E27-F40E-8F49-9B6D-7651E5B42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4913" y="6245412"/>
            <a:ext cx="1746682" cy="5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73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608D25-59DA-244C-97F8-35279BD67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6" y="391311"/>
            <a:ext cx="11644313" cy="978885"/>
          </a:xfrm>
        </p:spPr>
        <p:txBody>
          <a:bodyPr>
            <a:noAutofit/>
          </a:bodyPr>
          <a:lstStyle/>
          <a:p>
            <a:r>
              <a:rPr lang="ru-RU" sz="3400" dirty="0"/>
              <a:t>«Добро» весьма популярно в риторике власти. Но его упоминания обычно ритуальны и часто воспринимаются только как элемент декорации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15E8D9-82E2-F34C-A45F-AEB78F495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3387099"/>
            <a:ext cx="3496720" cy="8078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20E79D-C4A9-9547-B7D4-52E11B6C5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376" y="4326732"/>
            <a:ext cx="2599313" cy="1267434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3CCFCDC-6411-5146-AB9C-EB765BD30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759" y="1175539"/>
            <a:ext cx="4792917" cy="214626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ешний, ударение, проигрыватель, мяч&#10;&#10;Автоматически созданное описание">
            <a:extLst>
              <a:ext uri="{FF2B5EF4-FFF2-40B4-BE49-F238E27FC236}">
                <a16:creationId xmlns:a16="http://schemas.microsoft.com/office/drawing/2014/main" id="{85D00749-4E3D-BC41-B0AF-767C271B4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815" y="1824527"/>
            <a:ext cx="5787672" cy="84828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нак, бутылка, остановк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3B95EEDD-9979-C541-AC67-FB714B025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809" y="4194962"/>
            <a:ext cx="3941762" cy="122241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рисуно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9AF515EB-A6DF-C34C-AC7B-D2C990812B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9689" y="3166825"/>
            <a:ext cx="2391596" cy="26460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2744272-1813-AE4E-8AE1-493277A3D4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036" y="2792070"/>
            <a:ext cx="5373778" cy="42724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нож&#10;&#10;Автоматически созданное описание">
            <a:extLst>
              <a:ext uri="{FF2B5EF4-FFF2-40B4-BE49-F238E27FC236}">
                <a16:creationId xmlns:a16="http://schemas.microsoft.com/office/drawing/2014/main" id="{3019B761-1278-6A49-A3EC-302AE70F31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958" y="3431674"/>
            <a:ext cx="4063529" cy="58851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6570747-326D-2C43-B231-425C425F9FA6}"/>
              </a:ext>
            </a:extLst>
          </p:cNvPr>
          <p:cNvSpPr/>
          <p:nvPr/>
        </p:nvSpPr>
        <p:spPr>
          <a:xfrm>
            <a:off x="1075285" y="5725936"/>
            <a:ext cx="101521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«Хорошие» начинания и тренды, предполагающие атмосферу взаимного доверия и позитивной расслабленности, на фоне «злой» повестки оказываются обреченными на незавершенность, а иногда могут усилить существующие невротические настроения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324891-4921-9C4A-A5B9-DA3E9A0E6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4207-EB73-1D47-A4FF-04B6B27B855A}" type="slidenum">
              <a:rPr lang="ru-RU" smtClean="0"/>
              <a:t>9</a:t>
            </a:fld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CA7B55-13BF-1849-8C13-19640C53A2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4913" y="6245412"/>
            <a:ext cx="1746682" cy="5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901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4293</TotalTime>
  <Words>1008</Words>
  <Application>Microsoft Macintosh PowerPoint</Application>
  <PresentationFormat>Широкоэкранный</PresentationFormat>
  <Paragraphs>75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Концепция доброй власти</vt:lpstr>
      <vt:lpstr>Введение</vt:lpstr>
      <vt:lpstr>Образ власти теряет прежние ниши</vt:lpstr>
      <vt:lpstr>Миссия власти все больше сводится  к системе исполнения наказаний</vt:lpstr>
      <vt:lpstr>Власть становится сильнее versus Общество становится добрее</vt:lpstr>
      <vt:lpstr>Власть становится сильнее versus Общество становится добрее</vt:lpstr>
      <vt:lpstr>Спрос на агрессию в телеэфире постепенно тает</vt:lpstr>
      <vt:lpstr>Маркетологи активно продвигают «добрые» бренды, видя в этом потенциал</vt:lpstr>
      <vt:lpstr>«Добро» весьма популярно в риторике власти. Но его упоминания обычно ритуальны и часто воспринимаются только как элемент декорации</vt:lpstr>
      <vt:lpstr>Издержки образа «злой» власти</vt:lpstr>
      <vt:lpstr>Препятствия для образа доброй власти</vt:lpstr>
      <vt:lpstr>Напрашивающиеся шаги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Концепция доброй власти</dc:title>
  <dc:creator>Mikhail Vinogradov</dc:creator>
  <cp:lastModifiedBy>Mikhail Vinogradov</cp:lastModifiedBy>
  <cp:revision>37</cp:revision>
  <dcterms:created xsi:type="dcterms:W3CDTF">2019-11-13T08:58:02Z</dcterms:created>
  <dcterms:modified xsi:type="dcterms:W3CDTF">2019-11-20T18:58:54Z</dcterms:modified>
</cp:coreProperties>
</file>