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theme/themeOverride3.xml" ContentType="application/vnd.openxmlformats-officedocument.themeOverride+xml"/>
  <Override PartName="/ppt/charts/chart1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855" r:id="rId2"/>
    <p:sldId id="902" r:id="rId3"/>
    <p:sldId id="884" r:id="rId4"/>
    <p:sldId id="894" r:id="rId5"/>
    <p:sldId id="893" r:id="rId6"/>
    <p:sldId id="883" r:id="rId7"/>
    <p:sldId id="843" r:id="rId8"/>
    <p:sldId id="901" r:id="rId9"/>
    <p:sldId id="898" r:id="rId10"/>
    <p:sldId id="842" r:id="rId11"/>
    <p:sldId id="812" r:id="rId12"/>
    <p:sldId id="896" r:id="rId13"/>
    <p:sldId id="865" r:id="rId14"/>
    <p:sldId id="878" r:id="rId15"/>
    <p:sldId id="879" r:id="rId16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73">
          <p15:clr>
            <a:srgbClr val="A4A3A4"/>
          </p15:clr>
        </p15:guide>
        <p15:guide id="5" pos="489">
          <p15:clr>
            <a:srgbClr val="A4A3A4"/>
          </p15:clr>
        </p15:guide>
        <p15:guide id="6" pos="602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rbion" initials="z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6A25"/>
    <a:srgbClr val="A6A6A6"/>
    <a:srgbClr val="0000FF"/>
    <a:srgbClr val="FFC000"/>
    <a:srgbClr val="EF9B11"/>
    <a:srgbClr val="00A44A"/>
    <a:srgbClr val="009644"/>
    <a:srgbClr val="5F9735"/>
    <a:srgbClr val="008000"/>
    <a:srgbClr val="F19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FD4443E-F989-4FC4-A0C8-D5A2AF1F390B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—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83" autoAdjust="0"/>
    <p:restoredTop sz="94364" autoAdjust="0"/>
  </p:normalViewPr>
  <p:slideViewPr>
    <p:cSldViewPr snapToObjects="1">
      <p:cViewPr>
        <p:scale>
          <a:sx n="108" d="100"/>
          <a:sy n="108" d="100"/>
        </p:scale>
        <p:origin x="1808" y="352"/>
      </p:cViewPr>
      <p:guideLst>
        <p:guide orient="horz" pos="436"/>
        <p:guide orient="horz" pos="663"/>
        <p:guide orient="horz" pos="3793"/>
        <p:guide orient="horz" pos="73"/>
        <p:guide pos="489"/>
        <p:guide pos="6023"/>
      </p:guideLst>
    </p:cSldViewPr>
  </p:slideViewPr>
  <p:outlineViewPr>
    <p:cViewPr>
      <p:scale>
        <a:sx n="33" d="100"/>
        <a:sy n="33" d="100"/>
      </p:scale>
      <p:origin x="42" y="153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90" d="100"/>
          <a:sy n="90" d="100"/>
        </p:scale>
        <p:origin x="-3762" y="-102"/>
      </p:cViewPr>
      <p:guideLst>
        <p:guide orient="horz" pos="3128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package" Target="../embeddings/____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package" Target="../embeddings/_____Microsoft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00313667154939"/>
          <c:y val="0.0"/>
          <c:w val="0.626028112100548"/>
          <c:h val="0.9993717028074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7F7-440C-99BB-69DA91B8512F}"/>
              </c:ext>
            </c:extLst>
          </c:dPt>
          <c:dPt>
            <c:idx val="9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9D8-461B-92BF-DD14472F706B}"/>
              </c:ext>
            </c:extLst>
          </c:dPt>
          <c:dPt>
            <c:idx val="10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9D8-461B-92BF-DD14472F70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Владимир Жириновский</c:v>
                </c:pt>
                <c:pt idx="1">
                  <c:v>Геннадий Зюганов</c:v>
                </c:pt>
                <c:pt idx="2">
                  <c:v>Алексей Навальный</c:v>
                </c:pt>
                <c:pt idx="3">
                  <c:v>Ксения Собчак</c:v>
                </c:pt>
                <c:pt idx="4">
                  <c:v>Сергей Миронов</c:v>
                </c:pt>
                <c:pt idx="5">
                  <c:v>Григорий Явлинский</c:v>
                </c:pt>
                <c:pt idx="6">
                  <c:v>Дмитрий Гудков</c:v>
                </c:pt>
                <c:pt idx="7">
                  <c:v>Михаил Касьянов</c:v>
                </c:pt>
                <c:pt idx="8">
                  <c:v>Сергей Удальцов</c:v>
                </c:pt>
                <c:pt idx="9">
                  <c:v>Другой кандидат</c:v>
                </c:pt>
              </c:strCache>
            </c:strRef>
          </c:cat>
          <c:val>
            <c:numRef>
              <c:f>Лист1!$B$2:$B$11</c:f>
              <c:numCache>
                <c:formatCode>#,##0%</c:formatCode>
                <c:ptCount val="10"/>
                <c:pt idx="0">
                  <c:v>0.08</c:v>
                </c:pt>
                <c:pt idx="1">
                  <c:v>0.07</c:v>
                </c:pt>
                <c:pt idx="2">
                  <c:v>0.0270833333333333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19-405C-A7C4-EB3C9846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-384081376"/>
        <c:axId val="-384079744"/>
      </c:barChart>
      <c:catAx>
        <c:axId val="-3840813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-384079744"/>
        <c:crosses val="autoZero"/>
        <c:auto val="1"/>
        <c:lblAlgn val="ctr"/>
        <c:lblOffset val="100"/>
        <c:noMultiLvlLbl val="0"/>
      </c:catAx>
      <c:valAx>
        <c:axId val="-384079744"/>
        <c:scaling>
          <c:orientation val="minMax"/>
          <c:max val="1.1"/>
          <c:min val="0.0"/>
        </c:scaling>
        <c:delete val="1"/>
        <c:axPos val="t"/>
        <c:numFmt formatCode="#,##0%" sourceLinked="1"/>
        <c:majorTickMark val="none"/>
        <c:minorTickMark val="none"/>
        <c:tickLblPos val="none"/>
        <c:crossAx val="-384081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3478862702758"/>
          <c:y val="0.00151367865574226"/>
          <c:w val="0.980039110237751"/>
          <c:h val="0.990365347860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712311462117716"/>
                  <c:y val="0.003525594023987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Лист1!$A$2:$A$17</c:f>
              <c:strCache>
                <c:ptCount val="15"/>
                <c:pt idx="0">
                  <c:v>Борется с коррупцией / против олигархов</c:v>
                </c:pt>
                <c:pt idx="1">
                  <c:v>Правдивый / честный</c:v>
                </c:pt>
                <c:pt idx="2">
                  <c:v>Современные взгляды / Молодежные взгляды</c:v>
                </c:pt>
                <c:pt idx="3">
                  <c:v>Лучшая оппозиция правящей партии</c:v>
                </c:pt>
                <c:pt idx="4">
                  <c:v>Понимает народ / делает для народа</c:v>
                </c:pt>
                <c:pt idx="5">
                  <c:v>Молодой </c:v>
                </c:pt>
                <c:pt idx="6">
                  <c:v>Только не Путин / Путин надоел </c:v>
                </c:pt>
                <c:pt idx="7">
                  <c:v>Целеустремленный / Стратег</c:v>
                </c:pt>
                <c:pt idx="8">
                  <c:v>Открытый / Прямолинейный</c:v>
                </c:pt>
                <c:pt idx="9">
                  <c:v>Говорит правильные вещи</c:v>
                </c:pt>
                <c:pt idx="10">
                  <c:v>Новый человек в политике / свежие политические взгляды</c:v>
                </c:pt>
                <c:pt idx="11">
                  <c:v>Хорошо говорит / Хороший оратор / Комуникабельный</c:v>
                </c:pt>
                <c:pt idx="12">
                  <c:v>Смелый / Уверенный</c:v>
                </c:pt>
                <c:pt idx="13">
                  <c:v>Напористый / волевой / решительный / уверенный</c:v>
                </c:pt>
                <c:pt idx="14">
                  <c:v>Доверяю / Вызывает доверие</c:v>
                </c:pt>
              </c:strCache>
            </c:strRef>
          </c:cat>
          <c:val>
            <c:numRef>
              <c:f>Лист1!$B$2:$B$17</c:f>
              <c:numCache>
                <c:formatCode>#,##0%</c:formatCode>
                <c:ptCount val="15"/>
                <c:pt idx="0">
                  <c:v>0.42</c:v>
                </c:pt>
                <c:pt idx="1">
                  <c:v>0.169230769230769</c:v>
                </c:pt>
                <c:pt idx="2">
                  <c:v>0.15</c:v>
                </c:pt>
                <c:pt idx="3">
                  <c:v>0.09</c:v>
                </c:pt>
                <c:pt idx="4">
                  <c:v>0.0923076923076924</c:v>
                </c:pt>
                <c:pt idx="5">
                  <c:v>0.08</c:v>
                </c:pt>
                <c:pt idx="6">
                  <c:v>0.08</c:v>
                </c:pt>
                <c:pt idx="7">
                  <c:v>0.0769230769230769</c:v>
                </c:pt>
                <c:pt idx="8">
                  <c:v>0.0615384615384616</c:v>
                </c:pt>
                <c:pt idx="9">
                  <c:v>0.0615384615384616</c:v>
                </c:pt>
                <c:pt idx="10">
                  <c:v>0.0615384615384616</c:v>
                </c:pt>
                <c:pt idx="11">
                  <c:v>0.0461538461538462</c:v>
                </c:pt>
                <c:pt idx="12">
                  <c:v>0.0461538461538462</c:v>
                </c:pt>
                <c:pt idx="13">
                  <c:v>0.0461538461538462</c:v>
                </c:pt>
                <c:pt idx="14">
                  <c:v>0.0461538461538462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382544048"/>
        <c:axId val="-382541728"/>
      </c:barChart>
      <c:catAx>
        <c:axId val="-382544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-382541728"/>
        <c:crosses val="autoZero"/>
        <c:auto val="1"/>
        <c:lblAlgn val="ctr"/>
        <c:lblOffset val="100"/>
        <c:noMultiLvlLbl val="0"/>
      </c:catAx>
      <c:valAx>
        <c:axId val="-382541728"/>
        <c:scaling>
          <c:orientation val="minMax"/>
          <c:max val="1.0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382544048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4676104926946"/>
          <c:y val="0.0085685214660357"/>
          <c:w val="0.465323895073053"/>
          <c:h val="0.9903653478606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C89E-45A1-BC4A-ACA63333C554}"/>
              </c:ext>
            </c:extLst>
          </c:dPt>
          <c:dPt>
            <c:idx val="11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9E-45A1-BC4A-ACA63333C554}"/>
              </c:ext>
            </c:extLst>
          </c:dPt>
          <c:dLbls>
            <c:dLbl>
              <c:idx val="3"/>
              <c:layout>
                <c:manualLayout>
                  <c:x val="-0.00712311462117716"/>
                  <c:y val="0.00352559402398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0"/>
                <c:pt idx="0">
                  <c:v>Наличие психического заболевания у кандидата</c:v>
                </c:pt>
                <c:pt idx="1">
                  <c:v>Наличие судимости у кандидата</c:v>
                </c:pt>
                <c:pt idx="2">
                  <c:v>Если кандидат является лицом, употребляющим наркотические вещества</c:v>
                </c:pt>
                <c:pt idx="3">
                  <c:v>Если кандидат является представителем сексуальных меньшинств</c:v>
                </c:pt>
                <c:pt idx="4">
                  <c:v>Наличие у кандидата гражданства другой страны</c:v>
                </c:pt>
                <c:pt idx="5">
                  <c:v>Наличие у кандидата активов за рубежом</c:v>
                </c:pt>
                <c:pt idx="6">
                  <c:v>Если кандидат является лицом, не имеющим возможность объяснить источники своего дохода и происхождение имущества</c:v>
                </c:pt>
                <c:pt idx="7">
                  <c:v>Если кандидат является представителем нетрадиционной конфессии</c:v>
                </c:pt>
                <c:pt idx="8">
                  <c:v>Если кандидат является лицом, открыто призывающим к изменению государственного строя</c:v>
                </c:pt>
                <c:pt idx="9">
                  <c:v>Если кандидат скрыто или явно сотрудничает с действующей властью</c:v>
                </c:pt>
              </c:strCache>
            </c:strRef>
          </c:cat>
          <c:val>
            <c:numRef>
              <c:f>Лист1!$B$2:$B$13</c:f>
              <c:numCache>
                <c:formatCode>#,##0%</c:formatCode>
                <c:ptCount val="10"/>
                <c:pt idx="0">
                  <c:v>0.743326488706365</c:v>
                </c:pt>
                <c:pt idx="1">
                  <c:v>0.601642710472279</c:v>
                </c:pt>
                <c:pt idx="2">
                  <c:v>0.564681724845996</c:v>
                </c:pt>
                <c:pt idx="3">
                  <c:v>0.441478439425051</c:v>
                </c:pt>
                <c:pt idx="4">
                  <c:v>0.340862422997947</c:v>
                </c:pt>
                <c:pt idx="5">
                  <c:v>0.336755646817249</c:v>
                </c:pt>
                <c:pt idx="6">
                  <c:v>0.256673511293634</c:v>
                </c:pt>
                <c:pt idx="7">
                  <c:v>0.147843942505134</c:v>
                </c:pt>
                <c:pt idx="8">
                  <c:v>0.145790554414784</c:v>
                </c:pt>
                <c:pt idx="9">
                  <c:v>0.0985626283367557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382375648"/>
        <c:axId val="-382373328"/>
      </c:barChart>
      <c:catAx>
        <c:axId val="-382375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crossAx val="-382373328"/>
        <c:crosses val="autoZero"/>
        <c:auto val="1"/>
        <c:lblAlgn val="ctr"/>
        <c:lblOffset val="100"/>
        <c:noMultiLvlLbl val="0"/>
      </c:catAx>
      <c:valAx>
        <c:axId val="-382373328"/>
        <c:scaling>
          <c:orientation val="minMax"/>
          <c:max val="1.0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382375648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9914655573199"/>
          <c:y val="0.0085685214660357"/>
          <c:w val="0.630085344426801"/>
          <c:h val="0.990365347860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BD2-4F87-8420-ECA1B2848C88}"/>
              </c:ext>
            </c:extLst>
          </c:dPt>
          <c:dPt>
            <c:idx val="10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BD2-4F87-8420-ECA1B2848C88}"/>
              </c:ext>
            </c:extLst>
          </c:dPt>
          <c:dLbls>
            <c:dLbl>
              <c:idx val="3"/>
              <c:layout>
                <c:manualLayout>
                  <c:x val="-0.00712311462117716"/>
                  <c:y val="0.00352559402398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я – коммунист</c:v>
                </c:pt>
                <c:pt idx="1">
                  <c:v>я – патриот</c:v>
                </c:pt>
                <c:pt idx="2">
                  <c:v>я – демократ</c:v>
                </c:pt>
                <c:pt idx="3">
                  <c:v>я – либерал</c:v>
                </c:pt>
                <c:pt idx="4">
                  <c:v>я – государственник</c:v>
                </c:pt>
                <c:pt idx="5">
                  <c:v>я – консерватор</c:v>
                </c:pt>
                <c:pt idx="6">
                  <c:v>я – социалист</c:v>
                </c:pt>
                <c:pt idx="7">
                  <c:v>я – националист</c:v>
                </c:pt>
                <c:pt idx="8">
                  <c:v>я – анархист</c:v>
                </c:pt>
                <c:pt idx="9">
                  <c:v>у меня нет политических взглядов, я - аполитичен</c:v>
                </c:pt>
                <c:pt idx="10">
                  <c:v>Затрудняюсь ответить</c:v>
                </c:pt>
              </c:strCache>
            </c:strRef>
          </c:cat>
          <c:val>
            <c:numRef>
              <c:f>Лист1!$B$2:$B$12</c:f>
              <c:numCache>
                <c:formatCode>#,##0%</c:formatCode>
                <c:ptCount val="11"/>
                <c:pt idx="0">
                  <c:v>0.219712525667351</c:v>
                </c:pt>
                <c:pt idx="1">
                  <c:v>0.205338809034908</c:v>
                </c:pt>
                <c:pt idx="2">
                  <c:v>0.197125256673511</c:v>
                </c:pt>
                <c:pt idx="3">
                  <c:v>0.123203285420945</c:v>
                </c:pt>
                <c:pt idx="4">
                  <c:v>0.0349075975359343</c:v>
                </c:pt>
                <c:pt idx="5">
                  <c:v>0.0225872689938398</c:v>
                </c:pt>
                <c:pt idx="6">
                  <c:v>0.0205338809034908</c:v>
                </c:pt>
                <c:pt idx="7">
                  <c:v>0.0184804928131417</c:v>
                </c:pt>
                <c:pt idx="8">
                  <c:v>0.0143737166324435</c:v>
                </c:pt>
                <c:pt idx="9">
                  <c:v>0.143737166324435</c:v>
                </c:pt>
                <c:pt idx="10">
                  <c:v>0.0718685831622177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424729184"/>
        <c:axId val="-424727408"/>
      </c:barChart>
      <c:catAx>
        <c:axId val="-424729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100"/>
            </a:pPr>
            <a:endParaRPr lang="ru-RU"/>
          </a:p>
        </c:txPr>
        <c:crossAx val="-424727408"/>
        <c:crosses val="autoZero"/>
        <c:auto val="1"/>
        <c:lblAlgn val="ctr"/>
        <c:lblOffset val="100"/>
        <c:noMultiLvlLbl val="0"/>
      </c:catAx>
      <c:valAx>
        <c:axId val="-424727408"/>
        <c:scaling>
          <c:orientation val="minMax"/>
          <c:max val="1.0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424729184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616373218859219"/>
          <c:y val="0.0"/>
          <c:w val="0.438434340316342"/>
          <c:h val="0.9993717028074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17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529-4D83-BB53-3BA6C1D789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Лист1!$A$2:$A$19</c:f>
              <c:strCache>
                <c:ptCount val="18"/>
                <c:pt idx="0">
                  <c:v>Коррупция / кумовство</c:v>
                </c:pt>
                <c:pt idx="1">
                  <c:v>Низкие / маленькие заработные платы</c:v>
                </c:pt>
                <c:pt idx="2">
                  <c:v>Низкое качество жизни / Бедность / нищета населения</c:v>
                </c:pt>
                <c:pt idx="3">
                  <c:v>Маленькие пенсии</c:v>
                </c:pt>
                <c:pt idx="4">
                  <c:v>Рост цен / Все дорого</c:v>
                </c:pt>
                <c:pt idx="5">
                  <c:v>Плохая медицина / платная бесплатная медицина</c:v>
                </c:pt>
                <c:pt idx="6">
                  <c:v>Плохая экономическая ситуация / Кризис</c:v>
                </c:pt>
                <c:pt idx="7">
                  <c:v>Воровство чиновников / выведение государственных денег </c:v>
                </c:pt>
                <c:pt idx="8">
                  <c:v>Безработица / сложно устроиться на работу</c:v>
                </c:pt>
                <c:pt idx="9">
                  <c:v>Рост тарифов ЖКХ </c:v>
                </c:pt>
                <c:pt idx="10">
                  <c:v>Рост преступности / несовершенство судебной системы</c:v>
                </c:pt>
                <c:pt idx="11">
                  <c:v>Высокие цены на продукты / Инфляция</c:v>
                </c:pt>
                <c:pt idx="12">
                  <c:v>Плохое образование</c:v>
                </c:pt>
                <c:pt idx="13">
                  <c:v>Социальное неравенство</c:v>
                </c:pt>
                <c:pt idx="14">
                  <c:v>Все не устраивает / Все плохо</c:v>
                </c:pt>
                <c:pt idx="15">
                  <c:v>Не устраивает действующая власть / застой</c:v>
                </c:pt>
                <c:pt idx="16">
                  <c:v>Внешняя политика</c:v>
                </c:pt>
                <c:pt idx="17">
                  <c:v>Другое</c:v>
                </c:pt>
              </c:strCache>
            </c:strRef>
          </c:cat>
          <c:val>
            <c:numRef>
              <c:f>Лист1!$B$2:$B$19</c:f>
              <c:numCache>
                <c:formatCode>#,##0%</c:formatCode>
                <c:ptCount val="18"/>
                <c:pt idx="0">
                  <c:v>0.188911704312115</c:v>
                </c:pt>
                <c:pt idx="1">
                  <c:v>0.147843942505134</c:v>
                </c:pt>
                <c:pt idx="2">
                  <c:v>0.137577002053388</c:v>
                </c:pt>
                <c:pt idx="3">
                  <c:v>0.11088295687885</c:v>
                </c:pt>
                <c:pt idx="4">
                  <c:v>0.11088295687885</c:v>
                </c:pt>
                <c:pt idx="5">
                  <c:v>0.104722792607803</c:v>
                </c:pt>
                <c:pt idx="6">
                  <c:v>0.104722792607803</c:v>
                </c:pt>
                <c:pt idx="7">
                  <c:v>0.0882956878850102</c:v>
                </c:pt>
                <c:pt idx="8">
                  <c:v>0.0862422997946612</c:v>
                </c:pt>
                <c:pt idx="9">
                  <c:v>0.0841889117043121</c:v>
                </c:pt>
                <c:pt idx="10">
                  <c:v>0.0492813141683778</c:v>
                </c:pt>
                <c:pt idx="11">
                  <c:v>0.0492813141683778</c:v>
                </c:pt>
                <c:pt idx="12">
                  <c:v>0.0451745379876797</c:v>
                </c:pt>
                <c:pt idx="13">
                  <c:v>0.0308008213552361</c:v>
                </c:pt>
                <c:pt idx="14">
                  <c:v>0.0308008213552361</c:v>
                </c:pt>
                <c:pt idx="15">
                  <c:v>0.0287474332648871</c:v>
                </c:pt>
                <c:pt idx="16">
                  <c:v>0.026694045174538</c:v>
                </c:pt>
                <c:pt idx="17">
                  <c:v>0.0225872689938398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19-405C-A7C4-EB3C9846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-385709040"/>
        <c:axId val="-385706992"/>
      </c:barChart>
      <c:catAx>
        <c:axId val="-3857090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-385706992"/>
        <c:crosses val="autoZero"/>
        <c:auto val="1"/>
        <c:lblAlgn val="ctr"/>
        <c:lblOffset val="100"/>
        <c:noMultiLvlLbl val="0"/>
      </c:catAx>
      <c:valAx>
        <c:axId val="-385706992"/>
        <c:scaling>
          <c:orientation val="minMax"/>
          <c:max val="0.600000000000001"/>
          <c:min val="0.0"/>
        </c:scaling>
        <c:delete val="1"/>
        <c:axPos val="t"/>
        <c:numFmt formatCode="#,##0%" sourceLinked="1"/>
        <c:majorTickMark val="none"/>
        <c:minorTickMark val="none"/>
        <c:tickLblPos val="none"/>
        <c:crossAx val="-3857090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00313667154938"/>
          <c:y val="0.0"/>
          <c:w val="0.62602811210055"/>
          <c:h val="0.9993717028074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Телевидение</c:v>
                </c:pt>
                <c:pt idx="1">
                  <c:v>Интернет</c:v>
                </c:pt>
                <c:pt idx="2">
                  <c:v>Газеты</c:v>
                </c:pt>
                <c:pt idx="3">
                  <c:v>Радио</c:v>
                </c:pt>
                <c:pt idx="4">
                  <c:v>Друзья/знакомые</c:v>
                </c:pt>
                <c:pt idx="5">
                  <c:v>Дети/семья</c:v>
                </c:pt>
              </c:strCache>
            </c:strRef>
          </c:cat>
          <c:val>
            <c:numRef>
              <c:f>Лист1!$B$2:$B$7</c:f>
              <c:numCache>
                <c:formatCode>#,##0%</c:formatCode>
                <c:ptCount val="6"/>
                <c:pt idx="0">
                  <c:v>0.861855670103094</c:v>
                </c:pt>
                <c:pt idx="1">
                  <c:v>0.647422680412371</c:v>
                </c:pt>
                <c:pt idx="2">
                  <c:v>0.422680412371134</c:v>
                </c:pt>
                <c:pt idx="3">
                  <c:v>0.397938144329897</c:v>
                </c:pt>
                <c:pt idx="4">
                  <c:v>0.305154639175258</c:v>
                </c:pt>
                <c:pt idx="5">
                  <c:v>0.0556701030927835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19-405C-A7C4-EB3C9846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-382341648"/>
        <c:axId val="-382339600"/>
      </c:barChart>
      <c:catAx>
        <c:axId val="-3823416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-382339600"/>
        <c:crosses val="autoZero"/>
        <c:auto val="1"/>
        <c:lblAlgn val="ctr"/>
        <c:lblOffset val="100"/>
        <c:noMultiLvlLbl val="0"/>
      </c:catAx>
      <c:valAx>
        <c:axId val="-382339600"/>
        <c:scaling>
          <c:orientation val="minMax"/>
          <c:max val="1.1"/>
          <c:min val="0.0"/>
        </c:scaling>
        <c:delete val="1"/>
        <c:axPos val="t"/>
        <c:numFmt formatCode="#,##0%" sourceLinked="1"/>
        <c:majorTickMark val="none"/>
        <c:minorTickMark val="none"/>
        <c:tickLblPos val="none"/>
        <c:crossAx val="-382341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53718990035623"/>
          <c:y val="0.15186496818105"/>
          <c:w val="0.625917828078336"/>
          <c:h val="0.6932820544471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dPt>
            <c:idx val="0"/>
            <c:bubble3D val="0"/>
            <c:spPr>
              <a:solidFill>
                <a:srgbClr val="E76A25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1C47-48B1-9C7C-E3DD6FE1FFF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47-48B1-9C7C-E3DD6FE1FFF6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C47-48B1-9C7C-E3DD6FE1FFF6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47-48B1-9C7C-E3DD6FE1FFF6}"/>
              </c:ext>
            </c:extLst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1C47-48B1-9C7C-E3DD6FE1FFF6}"/>
              </c:ext>
            </c:extLst>
          </c:dPt>
          <c:dLbls>
            <c:dLbl>
              <c:idx val="0"/>
              <c:layout>
                <c:manualLayout>
                  <c:x val="0.00698260863110927"/>
                  <c:y val="-0.007600091560158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C47-48B1-9C7C-E3DD6FE1FFF6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00370167547188924"/>
                  <c:y val="-0.009309709163487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C47-48B1-9C7C-E3DD6FE1FFF6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j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За В.Путина</c:v>
                </c:pt>
                <c:pt idx="1">
                  <c:v>За другого кандидата</c:v>
                </c:pt>
              </c:strCache>
            </c:strRef>
          </c:cat>
          <c:val>
            <c:numRef>
              <c:f>Лист1!$B$2:$B$3</c:f>
              <c:numCache>
                <c:formatCode>#\ ##0%</c:formatCode>
                <c:ptCount val="2"/>
                <c:pt idx="0">
                  <c:v>0.75</c:v>
                </c:pt>
                <c:pt idx="1">
                  <c:v>0.25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C47-48B1-9C7C-E3DD6FE1FF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64"/>
        <c:holeSize val="50"/>
      </c:doughnut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0454385990574043"/>
          <c:y val="0.887064779364354"/>
          <c:w val="0.883478061398505"/>
          <c:h val="0.111386443110658"/>
        </c:manualLayout>
      </c:layout>
      <c:overlay val="0"/>
      <c:txPr>
        <a:bodyPr/>
        <a:lstStyle/>
        <a:p>
          <a:pPr>
            <a:defRPr sz="110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00313667154938"/>
          <c:y val="0.0"/>
          <c:w val="0.626028112100549"/>
          <c:h val="0.9993717028074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3E2-42B0-83B9-D3BDBD13AFC2}"/>
              </c:ext>
            </c:extLst>
          </c:dPt>
          <c:dPt>
            <c:idx val="10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3E2-42B0-83B9-D3BDBD13AF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Ксения Собчак</c:v>
                </c:pt>
                <c:pt idx="1">
                  <c:v>Алексей Навальный</c:v>
                </c:pt>
                <c:pt idx="2">
                  <c:v>Сергей Удальцов</c:v>
                </c:pt>
                <c:pt idx="3">
                  <c:v>Владимир Жириновский</c:v>
                </c:pt>
                <c:pt idx="4">
                  <c:v>Михаил Касьянов</c:v>
                </c:pt>
                <c:pt idx="5">
                  <c:v>Григорий Явлинский</c:v>
                </c:pt>
                <c:pt idx="6">
                  <c:v>Дмитрий Гудков</c:v>
                </c:pt>
                <c:pt idx="7">
                  <c:v>Сергей Миронов</c:v>
                </c:pt>
                <c:pt idx="8">
                  <c:v>Геннадий Зюганов</c:v>
                </c:pt>
                <c:pt idx="9">
                  <c:v>Ни за кого из этого списка</c:v>
                </c:pt>
                <c:pt idx="10">
                  <c:v>Затрудняюсь ответить</c:v>
                </c:pt>
              </c:strCache>
            </c:strRef>
          </c:cat>
          <c:val>
            <c:numRef>
              <c:f>Лист1!$B$2:$B$12</c:f>
              <c:numCache>
                <c:formatCode>#,##0%</c:formatCode>
                <c:ptCount val="11"/>
                <c:pt idx="0">
                  <c:v>0.642710472279261</c:v>
                </c:pt>
                <c:pt idx="1">
                  <c:v>0.328542094455853</c:v>
                </c:pt>
                <c:pt idx="2">
                  <c:v>0.234086242299795</c:v>
                </c:pt>
                <c:pt idx="3">
                  <c:v>0.229979466119097</c:v>
                </c:pt>
                <c:pt idx="4">
                  <c:v>0.207392197125257</c:v>
                </c:pt>
                <c:pt idx="5">
                  <c:v>0.197125256673511</c:v>
                </c:pt>
                <c:pt idx="6">
                  <c:v>0.170431211498973</c:v>
                </c:pt>
                <c:pt idx="7">
                  <c:v>0.145790554414784</c:v>
                </c:pt>
                <c:pt idx="8">
                  <c:v>0.139630390143737</c:v>
                </c:pt>
                <c:pt idx="9">
                  <c:v>0.0451745379876797</c:v>
                </c:pt>
                <c:pt idx="10">
                  <c:v>0.0410677618069816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19-405C-A7C4-EB3C98468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-382698656"/>
        <c:axId val="-382696608"/>
      </c:barChart>
      <c:catAx>
        <c:axId val="-382698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-382696608"/>
        <c:crosses val="autoZero"/>
        <c:auto val="1"/>
        <c:lblAlgn val="ctr"/>
        <c:lblOffset val="100"/>
        <c:noMultiLvlLbl val="0"/>
      </c:catAx>
      <c:valAx>
        <c:axId val="-382696608"/>
        <c:scaling>
          <c:orientation val="minMax"/>
          <c:max val="1.1"/>
          <c:min val="0.0"/>
        </c:scaling>
        <c:delete val="1"/>
        <c:axPos val="t"/>
        <c:numFmt formatCode="#,##0%" sourceLinked="1"/>
        <c:majorTickMark val="none"/>
        <c:minorTickMark val="none"/>
        <c:tickLblPos val="none"/>
        <c:crossAx val="-382698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9865383107608"/>
          <c:y val="0.00151390631082659"/>
          <c:w val="0.450134616892392"/>
          <c:h val="0.9903653478606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Pt>
            <c:idx val="15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58-4899-BBE6-5A12F687F303}"/>
              </c:ext>
            </c:extLst>
          </c:dPt>
          <c:dPt>
            <c:idx val="16"/>
            <c:invertIfNegative val="0"/>
            <c:bubble3D val="0"/>
            <c:spPr>
              <a:solidFill>
                <a:srgbClr val="A6A6A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C58-4899-BBE6-5A12F687F303}"/>
              </c:ext>
            </c:extLst>
          </c:dPt>
          <c:dLbls>
            <c:dLbl>
              <c:idx val="3"/>
              <c:layout>
                <c:manualLayout>
                  <c:x val="-0.00712311462117716"/>
                  <c:y val="0.003525594023987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6"/>
                <c:pt idx="0">
                  <c:v>Правдивый / честный / добросовестный</c:v>
                </c:pt>
                <c:pt idx="1">
                  <c:v>Умный</c:v>
                </c:pt>
                <c:pt idx="2">
                  <c:v>Борется с коррупцией / против олигархов</c:v>
                </c:pt>
                <c:pt idx="3">
                  <c:v>Давно в политике / Опытный</c:v>
                </c:pt>
                <c:pt idx="4">
                  <c:v>Разделяю его позицию</c:v>
                </c:pt>
                <c:pt idx="5">
                  <c:v>Коммунистические взгляды / я коммунист / поддерживаю КПРФ</c:v>
                </c:pt>
                <c:pt idx="6">
                  <c:v>Доверяю / Вызывает доверие</c:v>
                </c:pt>
                <c:pt idx="7">
                  <c:v>Понимает народ / делает для народа / его желает народ</c:v>
                </c:pt>
                <c:pt idx="8">
                  <c:v>Грамотный / Образованный</c:v>
                </c:pt>
                <c:pt idx="9">
                  <c:v>Открытый / Прямолинейный</c:v>
                </c:pt>
                <c:pt idx="10">
                  <c:v>Говорит правильные вещи</c:v>
                </c:pt>
                <c:pt idx="11">
                  <c:v>Упорный / напористый / волевой / решительный / уверенный</c:v>
                </c:pt>
                <c:pt idx="12">
                  <c:v>Сильный лидер / Лидерские качества / Ведет за собой</c:v>
                </c:pt>
                <c:pt idx="13">
                  <c:v>Нравится предвыборная программа / нравится деятельность</c:v>
                </c:pt>
                <c:pt idx="14">
                  <c:v>Патриот</c:v>
                </c:pt>
                <c:pt idx="15">
                  <c:v>Затрудняюсь ответить</c:v>
                </c:pt>
              </c:strCache>
            </c:strRef>
          </c:cat>
          <c:val>
            <c:numRef>
              <c:f>Лист1!$B$2:$B$18</c:f>
              <c:numCache>
                <c:formatCode>#,##0%</c:formatCode>
                <c:ptCount val="16"/>
                <c:pt idx="0">
                  <c:v>0.147843942505134</c:v>
                </c:pt>
                <c:pt idx="1">
                  <c:v>0.123203285420945</c:v>
                </c:pt>
                <c:pt idx="2">
                  <c:v>0.119096509240247</c:v>
                </c:pt>
                <c:pt idx="3">
                  <c:v>0.106776180698152</c:v>
                </c:pt>
                <c:pt idx="4">
                  <c:v>0.0965092402464066</c:v>
                </c:pt>
                <c:pt idx="5">
                  <c:v>0.0903490759753594</c:v>
                </c:pt>
                <c:pt idx="6">
                  <c:v>0.0841889117043121</c:v>
                </c:pt>
                <c:pt idx="7">
                  <c:v>0.080082135523614</c:v>
                </c:pt>
                <c:pt idx="8">
                  <c:v>0.0739219712525667</c:v>
                </c:pt>
                <c:pt idx="9">
                  <c:v>0.0698151950718686</c:v>
                </c:pt>
                <c:pt idx="10">
                  <c:v>0.0657084188911704</c:v>
                </c:pt>
                <c:pt idx="11">
                  <c:v>0.0657084188911704</c:v>
                </c:pt>
                <c:pt idx="12">
                  <c:v>0.0595482546201233</c:v>
                </c:pt>
                <c:pt idx="13">
                  <c:v>0.0554414784394251</c:v>
                </c:pt>
                <c:pt idx="14">
                  <c:v>0.0451745379876797</c:v>
                </c:pt>
                <c:pt idx="15">
                  <c:v>0.0616016427104722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382029440"/>
        <c:axId val="-382027120"/>
      </c:barChart>
      <c:catAx>
        <c:axId val="-382029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100"/>
            </a:pPr>
            <a:endParaRPr lang="ru-RU"/>
          </a:p>
        </c:txPr>
        <c:crossAx val="-382027120"/>
        <c:crosses val="autoZero"/>
        <c:auto val="1"/>
        <c:lblAlgn val="ctr"/>
        <c:lblOffset val="100"/>
        <c:noMultiLvlLbl val="0"/>
      </c:catAx>
      <c:valAx>
        <c:axId val="-382027120"/>
        <c:scaling>
          <c:orientation val="minMax"/>
          <c:max val="0.5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382029440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83208400242885"/>
          <c:y val="0.00151392492043344"/>
          <c:w val="0.980039110237751"/>
          <c:h val="0.990365347860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712311462117717"/>
                  <c:y val="0.003525594023987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Коммунистические взгляды / я коммунист / я поддерживаю КПРФ</c:v>
                </c:pt>
                <c:pt idx="1">
                  <c:v>Давно в политике / Опытный</c:v>
                </c:pt>
                <c:pt idx="2">
                  <c:v>Разделяю позицию</c:v>
                </c:pt>
                <c:pt idx="3">
                  <c:v>Правдивый / честный / добросовестный</c:v>
                </c:pt>
                <c:pt idx="4">
                  <c:v>Понимает народ / делает для народа</c:v>
                </c:pt>
                <c:pt idx="5">
                  <c:v>Умный</c:v>
                </c:pt>
                <c:pt idx="6">
                  <c:v>Доверяю / Вызывает доверие</c:v>
                </c:pt>
                <c:pt idx="7">
                  <c:v>Борется с коррупцией / против олигархов</c:v>
                </c:pt>
                <c:pt idx="8">
                  <c:v>Патриот</c:v>
                </c:pt>
                <c:pt idx="9">
                  <c:v>Сильный лидер / Лидерские качества</c:v>
                </c:pt>
                <c:pt idx="10">
                  <c:v>Нравится предвыборная программа / нравится деятельность</c:v>
                </c:pt>
              </c:strCache>
            </c:strRef>
          </c:cat>
          <c:val>
            <c:numRef>
              <c:f>Лист1!$B$2:$B$12</c:f>
              <c:numCache>
                <c:formatCode>#,##0%</c:formatCode>
                <c:ptCount val="11"/>
                <c:pt idx="0">
                  <c:v>0.3</c:v>
                </c:pt>
                <c:pt idx="1">
                  <c:v>0.148936170212766</c:v>
                </c:pt>
                <c:pt idx="2">
                  <c:v>0.148936170212766</c:v>
                </c:pt>
                <c:pt idx="3">
                  <c:v>0.141843971631206</c:v>
                </c:pt>
                <c:pt idx="4">
                  <c:v>0.13</c:v>
                </c:pt>
                <c:pt idx="5">
                  <c:v>0.106382978723404</c:v>
                </c:pt>
                <c:pt idx="6">
                  <c:v>0.106382978723404</c:v>
                </c:pt>
                <c:pt idx="7">
                  <c:v>0.0921985815602837</c:v>
                </c:pt>
                <c:pt idx="8">
                  <c:v>0.0709219858156029</c:v>
                </c:pt>
                <c:pt idx="9">
                  <c:v>0.0638297872340426</c:v>
                </c:pt>
                <c:pt idx="10">
                  <c:v>0.0567375886524823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384018384"/>
        <c:axId val="-384016336"/>
      </c:barChart>
      <c:catAx>
        <c:axId val="-3840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-384016336"/>
        <c:crosses val="autoZero"/>
        <c:auto val="1"/>
        <c:lblAlgn val="ctr"/>
        <c:lblOffset val="100"/>
        <c:noMultiLvlLbl val="0"/>
      </c:catAx>
      <c:valAx>
        <c:axId val="-384016336"/>
        <c:scaling>
          <c:orientation val="minMax"/>
          <c:max val="1.0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384018384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3478862702758"/>
          <c:y val="0.00151367865574226"/>
          <c:w val="0.980039110237751"/>
          <c:h val="0.990365347860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712311462117716"/>
                  <c:y val="0.003525594023987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Правдивый / честный / добросовестный</c:v>
                </c:pt>
                <c:pt idx="1">
                  <c:v>Умный</c:v>
                </c:pt>
                <c:pt idx="2">
                  <c:v>Открытый / Прямолинейный</c:v>
                </c:pt>
                <c:pt idx="3">
                  <c:v>Говорит правильные вещи</c:v>
                </c:pt>
                <c:pt idx="4">
                  <c:v>Напористый / волевой / решительный</c:v>
                </c:pt>
                <c:pt idx="5">
                  <c:v>Грамотный / Образованный</c:v>
                </c:pt>
                <c:pt idx="6">
                  <c:v>Давно в политике / Опытный</c:v>
                </c:pt>
                <c:pt idx="7">
                  <c:v>Сильный лидер / Лидерские качества</c:v>
                </c:pt>
                <c:pt idx="8">
                  <c:v>Разделяю позицию</c:v>
                </c:pt>
                <c:pt idx="9">
                  <c:v>Личные качества</c:v>
                </c:pt>
                <c:pt idx="10">
                  <c:v>Доверяю / Вызывает доверие</c:v>
                </c:pt>
                <c:pt idx="11">
                  <c:v>Патриот</c:v>
                </c:pt>
                <c:pt idx="12">
                  <c:v>Справедливый</c:v>
                </c:pt>
                <c:pt idx="13">
                  <c:v>Хорошо говорит / Хороший оратор</c:v>
                </c:pt>
                <c:pt idx="14">
                  <c:v>Нравится</c:v>
                </c:pt>
              </c:strCache>
            </c:strRef>
          </c:cat>
          <c:val>
            <c:numRef>
              <c:f>Лист1!$B$2:$B$16</c:f>
              <c:numCache>
                <c:formatCode>#,##0%</c:formatCode>
                <c:ptCount val="15"/>
                <c:pt idx="0">
                  <c:v>0.179012345679012</c:v>
                </c:pt>
                <c:pt idx="1">
                  <c:v>0.141975308641975</c:v>
                </c:pt>
                <c:pt idx="2">
                  <c:v>0.14</c:v>
                </c:pt>
                <c:pt idx="3">
                  <c:v>0.13</c:v>
                </c:pt>
                <c:pt idx="4">
                  <c:v>0.111111111111111</c:v>
                </c:pt>
                <c:pt idx="5">
                  <c:v>0.104938271604938</c:v>
                </c:pt>
                <c:pt idx="6">
                  <c:v>0.0864197530864197</c:v>
                </c:pt>
                <c:pt idx="7">
                  <c:v>0.080246913580247</c:v>
                </c:pt>
                <c:pt idx="8">
                  <c:v>0.0740740740740741</c:v>
                </c:pt>
                <c:pt idx="9">
                  <c:v>0.0679012345679013</c:v>
                </c:pt>
                <c:pt idx="10">
                  <c:v>0.0617283950617284</c:v>
                </c:pt>
                <c:pt idx="11">
                  <c:v>0.0555555555555555</c:v>
                </c:pt>
                <c:pt idx="12">
                  <c:v>0.0555555555555555</c:v>
                </c:pt>
                <c:pt idx="13">
                  <c:v>0.0555555555555555</c:v>
                </c:pt>
                <c:pt idx="14">
                  <c:v>0.0555555555555555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383993328"/>
        <c:axId val="-383991008"/>
      </c:barChart>
      <c:catAx>
        <c:axId val="-3839933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-383991008"/>
        <c:crosses val="autoZero"/>
        <c:auto val="1"/>
        <c:lblAlgn val="ctr"/>
        <c:lblOffset val="100"/>
        <c:noMultiLvlLbl val="0"/>
      </c:catAx>
      <c:valAx>
        <c:axId val="-383991008"/>
        <c:scaling>
          <c:orientation val="minMax"/>
          <c:max val="1.0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383993328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83208400242885"/>
          <c:y val="0.00151392492043344"/>
          <c:w val="0.980039110237751"/>
          <c:h val="0.9903653478606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712311462117716"/>
                  <c:y val="0.00352559402398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0">
                  <c:v>Доверяю / Вызывает доверие</c:v>
                </c:pt>
                <c:pt idx="1">
                  <c:v>Давно в политике / Опытный</c:v>
                </c:pt>
                <c:pt idx="2">
                  <c:v>Нравится предвыборная программа / деятельность</c:v>
                </c:pt>
                <c:pt idx="3">
                  <c:v>Понимает народ / делает для народа</c:v>
                </c:pt>
                <c:pt idx="4">
                  <c:v>Правдивый / честный / добросовестный</c:v>
                </c:pt>
                <c:pt idx="5">
                  <c:v>Борется с коррупцией / против олигархов</c:v>
                </c:pt>
                <c:pt idx="6">
                  <c:v>Личные качества</c:v>
                </c:pt>
                <c:pt idx="7">
                  <c:v>Хорошо говорит / Хороший оратор</c:v>
                </c:pt>
                <c:pt idx="8">
                  <c:v>Не вижу альтернативы</c:v>
                </c:pt>
                <c:pt idx="9">
                  <c:v>Разделяю позицию</c:v>
                </c:pt>
                <c:pt idx="10">
                  <c:v>Уравновешенный/сдержанный</c:v>
                </c:pt>
                <c:pt idx="11">
                  <c:v>Приятная внешность</c:v>
                </c:pt>
                <c:pt idx="12">
                  <c:v>Скромный/Простой</c:v>
                </c:pt>
                <c:pt idx="13">
                  <c:v>Упорный / напористый / волевой / решительный</c:v>
                </c:pt>
              </c:strCache>
            </c:strRef>
          </c:cat>
          <c:val>
            <c:numRef>
              <c:f>Лист1!$B$2:$B$15</c:f>
              <c:numCache>
                <c:formatCode>#,##0%</c:formatCode>
                <c:ptCount val="14"/>
                <c:pt idx="0">
                  <c:v>0.23</c:v>
                </c:pt>
                <c:pt idx="1">
                  <c:v>0.2</c:v>
                </c:pt>
                <c:pt idx="2">
                  <c:v>0.17</c:v>
                </c:pt>
                <c:pt idx="3">
                  <c:v>0.142857142857143</c:v>
                </c:pt>
                <c:pt idx="4">
                  <c:v>0.114285714285714</c:v>
                </c:pt>
                <c:pt idx="5">
                  <c:v>0.114285714285714</c:v>
                </c:pt>
                <c:pt idx="6">
                  <c:v>0.114285714285714</c:v>
                </c:pt>
                <c:pt idx="7">
                  <c:v>0.0857142857142857</c:v>
                </c:pt>
                <c:pt idx="8">
                  <c:v>0.0857142857142857</c:v>
                </c:pt>
                <c:pt idx="9">
                  <c:v>0.0857142857142857</c:v>
                </c:pt>
                <c:pt idx="10">
                  <c:v>0.09</c:v>
                </c:pt>
                <c:pt idx="11">
                  <c:v>0.06</c:v>
                </c:pt>
                <c:pt idx="12">
                  <c:v>0.06</c:v>
                </c:pt>
                <c:pt idx="13">
                  <c:v>0.0571428571428571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384103792"/>
        <c:axId val="-384147872"/>
      </c:barChart>
      <c:catAx>
        <c:axId val="-3841037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-384147872"/>
        <c:crosses val="autoZero"/>
        <c:auto val="1"/>
        <c:lblAlgn val="ctr"/>
        <c:lblOffset val="100"/>
        <c:noMultiLvlLbl val="0"/>
      </c:catAx>
      <c:valAx>
        <c:axId val="-384147872"/>
        <c:scaling>
          <c:orientation val="minMax"/>
          <c:max val="1.0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384103792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83208400242885"/>
          <c:y val="0.00151392492043344"/>
          <c:w val="0.980039110237751"/>
          <c:h val="0.990365347860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712311462117716"/>
                  <c:y val="0.00352559402398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Хороший экономист / Решит экономические проблемы</c:v>
                </c:pt>
                <c:pt idx="1">
                  <c:v>Грамотный / Образованный</c:v>
                </c:pt>
                <c:pt idx="2">
                  <c:v>Правдивый / честный / добросовестный</c:v>
                </c:pt>
                <c:pt idx="3">
                  <c:v>Давно в политике / Опытный</c:v>
                </c:pt>
                <c:pt idx="4">
                  <c:v>Разделяю позицию</c:v>
                </c:pt>
                <c:pt idx="5">
                  <c:v>Интеллегентный / Порядочный</c:v>
                </c:pt>
                <c:pt idx="6">
                  <c:v>Умный</c:v>
                </c:pt>
                <c:pt idx="7">
                  <c:v>Борется с коррупцией / против олигархов</c:v>
                </c:pt>
                <c:pt idx="8">
                  <c:v>Доверяю / Вызывает доверие</c:v>
                </c:pt>
                <c:pt idx="9">
                  <c:v>Нравится предвыборная программа / деятельность</c:v>
                </c:pt>
                <c:pt idx="10">
                  <c:v>Авторитетный / Деловой</c:v>
                </c:pt>
                <c:pt idx="11">
                  <c:v>Справедливый</c:v>
                </c:pt>
                <c:pt idx="12">
                  <c:v>Сильный лидер / Лидерские качества / Ведет за собой</c:v>
                </c:pt>
              </c:strCache>
            </c:strRef>
          </c:cat>
          <c:val>
            <c:numRef>
              <c:f>Лист1!$B$2:$B$14</c:f>
              <c:numCache>
                <c:formatCode>#,##0%</c:formatCode>
                <c:ptCount val="13"/>
                <c:pt idx="0">
                  <c:v>0.3</c:v>
                </c:pt>
                <c:pt idx="1">
                  <c:v>0.2</c:v>
                </c:pt>
                <c:pt idx="2">
                  <c:v>0.2</c:v>
                </c:pt>
                <c:pt idx="3">
                  <c:v>0.166666666666667</c:v>
                </c:pt>
                <c:pt idx="4">
                  <c:v>0.166666666666667</c:v>
                </c:pt>
                <c:pt idx="5">
                  <c:v>0.17</c:v>
                </c:pt>
                <c:pt idx="6">
                  <c:v>0.133333333333333</c:v>
                </c:pt>
                <c:pt idx="7">
                  <c:v>0.133333333333333</c:v>
                </c:pt>
                <c:pt idx="8">
                  <c:v>0.1</c:v>
                </c:pt>
                <c:pt idx="9">
                  <c:v>0.1</c:v>
                </c:pt>
                <c:pt idx="10">
                  <c:v>0.07</c:v>
                </c:pt>
                <c:pt idx="11">
                  <c:v>0.0666666666666667</c:v>
                </c:pt>
                <c:pt idx="12">
                  <c:v>0.0666666666666667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382583968"/>
        <c:axId val="-382581648"/>
      </c:barChart>
      <c:catAx>
        <c:axId val="-38258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-382581648"/>
        <c:crosses val="autoZero"/>
        <c:auto val="1"/>
        <c:lblAlgn val="ctr"/>
        <c:lblOffset val="100"/>
        <c:noMultiLvlLbl val="0"/>
      </c:catAx>
      <c:valAx>
        <c:axId val="-382581648"/>
        <c:scaling>
          <c:orientation val="minMax"/>
          <c:max val="1.0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382583968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183208400242885"/>
          <c:y val="0.00151392492043344"/>
          <c:w val="0.980039110237751"/>
          <c:h val="0.990365347860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0712311462117716"/>
                  <c:y val="0.003525594023987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89-4BC8-98D9-798786FE2CB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2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0">
                  <c:v>Умный</c:v>
                </c:pt>
                <c:pt idx="1">
                  <c:v>Новый человек в политике / свежие политические взгляды</c:v>
                </c:pt>
                <c:pt idx="2">
                  <c:v>Больше некого выбирать / Не вижу альтернативы</c:v>
                </c:pt>
                <c:pt idx="3">
                  <c:v>Грамотный / Образованный</c:v>
                </c:pt>
                <c:pt idx="4">
                  <c:v>Личные качества</c:v>
                </c:pt>
                <c:pt idx="5">
                  <c:v>Активный / инициативный</c:v>
                </c:pt>
                <c:pt idx="6">
                  <c:v>Молодая</c:v>
                </c:pt>
                <c:pt idx="7">
                  <c:v>Поддерживаю женщину / Сильная женщина</c:v>
                </c:pt>
                <c:pt idx="8">
                  <c:v>Смелый / Уверенный</c:v>
                </c:pt>
                <c:pt idx="9">
                  <c:v>Необычный / креативный</c:v>
                </c:pt>
                <c:pt idx="10">
                  <c:v>Сделала себя сама / самодостаточная</c:v>
                </c:pt>
                <c:pt idx="11">
                  <c:v>Давно в политике / Опытный</c:v>
                </c:pt>
                <c:pt idx="12">
                  <c:v>Разделяю позицию</c:v>
                </c:pt>
                <c:pt idx="13">
                  <c:v>Современные взгляды / Молодежные взгляды</c:v>
                </c:pt>
              </c:strCache>
            </c:strRef>
          </c:cat>
          <c:val>
            <c:numRef>
              <c:f>Лист1!$B$2:$B$15</c:f>
              <c:numCache>
                <c:formatCode>#,##0%</c:formatCode>
                <c:ptCount val="14"/>
                <c:pt idx="0">
                  <c:v>0.32</c:v>
                </c:pt>
                <c:pt idx="1">
                  <c:v>0.19</c:v>
                </c:pt>
                <c:pt idx="2">
                  <c:v>0.16</c:v>
                </c:pt>
                <c:pt idx="3">
                  <c:v>0.161290322580645</c:v>
                </c:pt>
                <c:pt idx="4">
                  <c:v>0.13</c:v>
                </c:pt>
                <c:pt idx="5">
                  <c:v>0.13</c:v>
                </c:pt>
                <c:pt idx="6">
                  <c:v>0.13</c:v>
                </c:pt>
                <c:pt idx="7">
                  <c:v>0.13</c:v>
                </c:pt>
                <c:pt idx="8">
                  <c:v>0.0645161290322581</c:v>
                </c:pt>
                <c:pt idx="9">
                  <c:v>0.06</c:v>
                </c:pt>
                <c:pt idx="10">
                  <c:v>0.06</c:v>
                </c:pt>
                <c:pt idx="11">
                  <c:v>0.0645161290322581</c:v>
                </c:pt>
                <c:pt idx="12">
                  <c:v>0.0645161290322581</c:v>
                </c:pt>
                <c:pt idx="13">
                  <c:v>0.0645161290322581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389-4BC8-98D9-798786FE2C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-384565520"/>
        <c:axId val="-385755696"/>
      </c:barChart>
      <c:catAx>
        <c:axId val="-384565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ru-RU"/>
          </a:p>
        </c:txPr>
        <c:crossAx val="-385755696"/>
        <c:crosses val="autoZero"/>
        <c:auto val="1"/>
        <c:lblAlgn val="ctr"/>
        <c:lblOffset val="100"/>
        <c:noMultiLvlLbl val="0"/>
      </c:catAx>
      <c:valAx>
        <c:axId val="-385755696"/>
        <c:scaling>
          <c:orientation val="minMax"/>
          <c:max val="1.0"/>
          <c:min val="0.0"/>
        </c:scaling>
        <c:delete val="1"/>
        <c:axPos val="t"/>
        <c:numFmt formatCode="#,##0%" sourceLinked="1"/>
        <c:majorTickMark val="out"/>
        <c:minorTickMark val="none"/>
        <c:tickLblPos val="none"/>
        <c:crossAx val="-384565520"/>
        <c:crosses val="autoZero"/>
        <c:crossBetween val="between"/>
        <c:maj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100">
          <a:latin typeface="+mj-lt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l">
              <a:defRPr sz="1200"/>
            </a:lvl1pPr>
          </a:lstStyle>
          <a:p>
            <a:endParaRPr lang="ru-RU" dirty="0">
              <a:latin typeface="Arial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r">
              <a:defRPr sz="1200"/>
            </a:lvl1pPr>
          </a:lstStyle>
          <a:p>
            <a:fld id="{CD485FBA-4EBE-40C3-A05E-FC28E3CF6EFC}" type="datetimeFigureOut">
              <a:rPr lang="ru-RU" smtClean="0">
                <a:latin typeface="Arial" pitchFamily="34" charset="0"/>
              </a:rPr>
              <a:pPr/>
              <a:t>03.12.17</a:t>
            </a:fld>
            <a:endParaRPr lang="ru-RU" dirty="0">
              <a:latin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l">
              <a:defRPr sz="1200"/>
            </a:lvl1pPr>
          </a:lstStyle>
          <a:p>
            <a:endParaRPr lang="ru-RU" dirty="0">
              <a:latin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9750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r">
              <a:defRPr sz="1200"/>
            </a:lvl1pPr>
          </a:lstStyle>
          <a:p>
            <a:fld id="{9C2DE26F-C157-4C4A-B735-532D097B1D8C}" type="slidenum">
              <a:rPr lang="ru-RU" smtClean="0">
                <a:latin typeface="Arial" pitchFamily="34" charset="0"/>
              </a:rPr>
              <a:pPr/>
              <a:t>‹#›</a:t>
            </a:fld>
            <a:endParaRPr lang="ru-RU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8674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2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48E60B3B-B6FD-4207-BDAE-59C1F1CC2745}" type="datetimeFigureOut">
              <a:rPr lang="ru-RU" smtClean="0"/>
              <a:pPr/>
              <a:t>03.12.17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2" rIns="91420" bIns="4571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5"/>
            <a:ext cx="5438775" cy="4467225"/>
          </a:xfrm>
          <a:prstGeom prst="rect">
            <a:avLst/>
          </a:prstGeom>
        </p:spPr>
        <p:txBody>
          <a:bodyPr vert="horz" lIns="91420" tIns="45712" rIns="91420" bIns="45712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429750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4D6BF29D-AFC5-4B8C-9017-7C7D1A251F9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58080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6BF29D-AFC5-4B8C-9017-7C7D1A251F93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283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6BF29D-AFC5-4B8C-9017-7C7D1A251F93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Relationship Id="rId3" Type="http://schemas.openxmlformats.org/officeDocument/2006/relationships/image" Target="../media/image3.tif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8B8B5-FF27-4B47-9461-EC700094279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84225" y="635971"/>
            <a:ext cx="8246745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3000"/>
            </a:lvl1pPr>
          </a:lstStyle>
          <a:p>
            <a:r>
              <a:rPr lang="ru-RU" dirty="0"/>
              <a:t>Образец заголовка (30 </a:t>
            </a:r>
            <a:r>
              <a:rPr lang="en-US" dirty="0" err="1"/>
              <a:t>pt</a:t>
            </a:r>
            <a:r>
              <a:rPr lang="en-US" dirty="0"/>
              <a:t>)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Разделитель между бло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30924" y="2298938"/>
            <a:ext cx="8986126" cy="553998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l">
              <a:defRPr sz="30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/>
              <a:t>Образец заголовка темы (</a:t>
            </a:r>
            <a:r>
              <a:rPr lang="en-US" dirty="0"/>
              <a:t>30pt, Bold)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430953" y="2852936"/>
            <a:ext cx="898463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buNone/>
              <a:defRPr sz="2000" b="0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подзаголовка</a:t>
            </a:r>
            <a:r>
              <a:rPr lang="en-US" dirty="0"/>
              <a:t> (</a:t>
            </a:r>
            <a:r>
              <a:rPr lang="ru-RU" dirty="0"/>
              <a:t>20</a:t>
            </a:r>
            <a:r>
              <a:rPr lang="en-US" dirty="0"/>
              <a:t>pt</a:t>
            </a:r>
            <a:r>
              <a:rPr lang="ru-RU" dirty="0"/>
              <a:t>)</a:t>
            </a:r>
            <a:endParaRPr lang="en-US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559246" y="3861048"/>
            <a:ext cx="4249738" cy="2520950"/>
          </a:xfrm>
          <a:prstGeom prst="rect">
            <a:avLst/>
          </a:prstGeom>
        </p:spPr>
        <p:txBody>
          <a:bodyPr/>
          <a:lstStyle>
            <a:lvl1pPr algn="l">
              <a:buFontTx/>
              <a:buNone/>
              <a:defRPr b="0"/>
            </a:lvl1pPr>
          </a:lstStyle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58256" y="6525345"/>
            <a:ext cx="885924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овый + снос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C68B6-61C2-468F-89AB-4B9F7531AA68}" type="slidenum">
              <a:rPr kumimoji="0" lang="ru-RU" sz="9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462454" y="1340770"/>
            <a:ext cx="8954595" cy="316834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3" hasCustomPrompt="1"/>
          </p:nvPr>
        </p:nvSpPr>
        <p:spPr>
          <a:xfrm>
            <a:off x="462453" y="6093296"/>
            <a:ext cx="8944305" cy="276999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>
              <a:buNone/>
              <a:defRPr sz="1200" b="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сноски 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41434" y="620713"/>
            <a:ext cx="8954595" cy="461665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 (24</a:t>
            </a:r>
            <a:r>
              <a:rPr lang="en-US" dirty="0"/>
              <a:t> pt, Bold)</a:t>
            </a: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Два логотип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60512" y="6520259"/>
            <a:ext cx="8856538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300705" y="2503929"/>
            <a:ext cx="7099327" cy="553998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r>
              <a:rPr lang="en-US" dirty="0" smtClean="0"/>
              <a:t> (30pt)</a:t>
            </a:r>
            <a:r>
              <a:rPr lang="ru-RU" dirty="0" smtClean="0"/>
              <a:t>, </a:t>
            </a:r>
            <a:r>
              <a:rPr lang="en-US" dirty="0" smtClean="0"/>
              <a:t>Bold</a:t>
            </a:r>
            <a:endParaRPr lang="ru-RU" dirty="0"/>
          </a:p>
        </p:txBody>
      </p:sp>
      <p:sp>
        <p:nvSpPr>
          <p:cNvPr id="18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300705" y="3212976"/>
            <a:ext cx="7101829" cy="430887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buNone/>
              <a:defRPr sz="2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r>
              <a:rPr lang="en-US" dirty="0" smtClean="0"/>
              <a:t> (22pt)</a:t>
            </a:r>
          </a:p>
        </p:txBody>
      </p:sp>
      <p:sp>
        <p:nvSpPr>
          <p:cNvPr id="19" name="Рисунок 2"/>
          <p:cNvSpPr>
            <a:spLocks noGrp="1" noChangeAspect="1"/>
          </p:cNvSpPr>
          <p:nvPr>
            <p:ph type="pic" idx="12" hasCustomPrompt="1"/>
          </p:nvPr>
        </p:nvSpPr>
        <p:spPr>
          <a:xfrm>
            <a:off x="2288703" y="4074154"/>
            <a:ext cx="2869863" cy="15870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b="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z="1800" dirty="0" smtClean="0"/>
              <a:t>Логотип клиента</a:t>
            </a:r>
            <a:endParaRPr lang="ru-RU" dirty="0"/>
          </a:p>
        </p:txBody>
      </p:sp>
      <p:pic>
        <p:nvPicPr>
          <p:cNvPr id="20" name="Рисунок 19" descr="ЛОГО-Р.t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0512" y="620688"/>
            <a:ext cx="1828800" cy="914400"/>
          </a:xfrm>
          <a:prstGeom prst="rect">
            <a:avLst/>
          </a:prstGeom>
        </p:spPr>
      </p:pic>
      <p:pic>
        <p:nvPicPr>
          <p:cNvPr id="21" name="Рисунок 20" descr="ЛОГО_ГЛОБ.t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54576" y="620688"/>
            <a:ext cx="1362920" cy="467936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5358325" y="601524"/>
            <a:ext cx="2696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latin typeface="+mj-lt"/>
              </a:rPr>
              <a:t>Эксклюзивный</a:t>
            </a:r>
            <a:r>
              <a:rPr lang="ru-RU" sz="1400" baseline="0" dirty="0" smtClean="0">
                <a:latin typeface="+mj-lt"/>
              </a:rPr>
              <a:t> представитель</a:t>
            </a:r>
          </a:p>
          <a:p>
            <a:pPr algn="r"/>
            <a:r>
              <a:rPr lang="ru-RU" sz="1400" baseline="0" dirty="0" smtClean="0">
                <a:latin typeface="+mj-lt"/>
              </a:rPr>
              <a:t> в России и СНГ</a:t>
            </a:r>
            <a:endParaRPr lang="ru-RU" sz="1400" dirty="0">
              <a:latin typeface="+mj-lt"/>
            </a:endParaRPr>
          </a:p>
        </p:txBody>
      </p:sp>
      <p:sp>
        <p:nvSpPr>
          <p:cNvPr id="23" name="Текст 14"/>
          <p:cNvSpPr>
            <a:spLocks noGrp="1"/>
          </p:cNvSpPr>
          <p:nvPr>
            <p:ph type="body" sz="quarter" idx="11" hasCustomPrompt="1"/>
          </p:nvPr>
        </p:nvSpPr>
        <p:spPr>
          <a:xfrm>
            <a:off x="2288704" y="6165304"/>
            <a:ext cx="7111422" cy="288031"/>
          </a:xfrm>
          <a:prstGeom prst="rect">
            <a:avLst/>
          </a:prstGeom>
        </p:spPr>
        <p:txBody>
          <a:bodyPr>
            <a:spAutoFit/>
          </a:bodyPr>
          <a:lstStyle>
            <a:lvl1pPr>
              <a:buNone/>
              <a:defRPr sz="1200" b="0" baseline="0"/>
            </a:lvl1pPr>
          </a:lstStyle>
          <a:p>
            <a:pPr lvl="0"/>
            <a:r>
              <a:rPr lang="ru-RU" dirty="0" smtClean="0"/>
              <a:t>Город, месяц, год</a:t>
            </a:r>
            <a:r>
              <a:rPr lang="en-US" dirty="0" smtClean="0"/>
              <a:t> (12pt)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35569316-F39A-D54D-B83C-52B7B866AA6A}" type="datetimeFigureOut">
              <a:rPr lang="ru-RU" smtClean="0"/>
              <a:t>03.12.17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AD2C-8661-DA44-80B7-DD00B1C143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08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68952" y="709210"/>
            <a:ext cx="353493" cy="262216"/>
          </a:xfrm>
          <a:prstGeom prst="rect">
            <a:avLst/>
          </a:prstGeom>
        </p:spPr>
        <p:txBody>
          <a:bodyPr lIns="0" tIns="46800" rIns="0"/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28B8B5-FF27-4B47-9461-EC700094279D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Picture 2" descr="P:\Фирменный стиль\Логотип_Romir\RRRR-01.png"/>
          <p:cNvPicPr>
            <a:picLocks noChangeAspect="1" noChangeArrowheads="1"/>
          </p:cNvPicPr>
          <p:nvPr/>
        </p:nvPicPr>
        <p:blipFill>
          <a:blip r:embed="rId7" cstate="print">
            <a:lum bright="-7000" contrast="30000"/>
          </a:blip>
          <a:srcRect/>
          <a:stretch>
            <a:fillRect/>
          </a:stretch>
        </p:blipFill>
        <p:spPr bwMode="auto">
          <a:xfrm>
            <a:off x="6767909" y="6309361"/>
            <a:ext cx="2770310" cy="142687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 flipH="1">
            <a:off x="784556" y="6386784"/>
            <a:ext cx="589410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9007552" y="1035050"/>
            <a:ext cx="529182" cy="0"/>
          </a:xfrm>
          <a:prstGeom prst="line">
            <a:avLst/>
          </a:prstGeom>
          <a:ln w="38100">
            <a:solidFill>
              <a:srgbClr val="EF9B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8" r:id="rId3"/>
    <p:sldLayoutId id="2147483680" r:id="rId4"/>
    <p:sldLayoutId id="2147483681" r:id="rId5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5.xml"/><Relationship Id="rId3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7.xml"/><Relationship Id="rId3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9.xml"/><Relationship Id="rId3" Type="http://schemas.openxmlformats.org/officeDocument/2006/relationships/chart" Target="../charts/char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738712" y="1844780"/>
            <a:ext cx="6361510" cy="1569660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>
              <a:spcBef>
                <a:spcPct val="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Социологическое исследование «Структура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непутинского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электората»</a:t>
            </a:r>
            <a:endParaRPr lang="ru-RU" sz="30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775745" y="6401496"/>
            <a:ext cx="2075418" cy="222383"/>
          </a:xfrm>
          <a:prstGeom prst="rect">
            <a:avLst/>
          </a:prstGeom>
        </p:spPr>
        <p:txBody>
          <a:bodyPr lIns="0" tIns="18000" rIns="0" bIns="18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Москва, </a:t>
            </a:r>
            <a:r>
              <a:rPr lang="ru-RU" sz="1100" noProof="0" dirty="0" smtClean="0">
                <a:latin typeface="+mj-lt"/>
                <a:ea typeface="+mj-ea"/>
                <a:cs typeface="+mj-cs"/>
              </a:rPr>
              <a:t>4 декабря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2017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Picture 2" descr="http://crnews.ru/images/2016/septem/Golosovan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5745" y="3460364"/>
            <a:ext cx="4374727" cy="2416976"/>
          </a:xfrm>
          <a:prstGeom prst="rect">
            <a:avLst/>
          </a:prstGeom>
          <a:noFill/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40" b="19328"/>
          <a:stretch/>
        </p:blipFill>
        <p:spPr>
          <a:xfrm>
            <a:off x="7761390" y="1594196"/>
            <a:ext cx="1972134" cy="61063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250462" y="1343936"/>
            <a:ext cx="99399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6213" marR="0" lvl="0" indent="-176213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F9B11"/>
              </a:buClr>
              <a:buSzPct val="140000"/>
              <a:buFont typeface="Wingdings" pitchFamily="2" charset="2"/>
              <a:buNone/>
              <a:tabLst/>
              <a:defRPr/>
            </a:pPr>
            <a:r>
              <a:rPr lang="ru-RU" sz="1400" dirty="0" smtClean="0">
                <a:latin typeface="+mj-lt"/>
              </a:rPr>
              <a:t>По заказу</a:t>
            </a:r>
            <a:endParaRPr lang="ru-RU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841540" y="709210"/>
            <a:ext cx="680905" cy="262216"/>
          </a:xfrm>
        </p:spPr>
        <p:txBody>
          <a:bodyPr lIns="90000" rIns="90000"/>
          <a:lstStyle/>
          <a:p>
            <a:fld id="{E228B8B5-FF27-4B47-9461-EC700094279D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76288" y="6012078"/>
            <a:ext cx="878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Q3.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В каком случае Вы не проголосуете за кандидата в Президенты РФ ни при каких обстоятельствах?  </a:t>
            </a: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пойдут на выборы, но не будут голосовать за В.Путина, не испортят бюллетень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7665" y="498672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Барьеры выбора кандидата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964457726"/>
              </p:ext>
            </p:extLst>
          </p:nvPr>
        </p:nvGraphicFramePr>
        <p:xfrm>
          <a:off x="787665" y="1340710"/>
          <a:ext cx="8773848" cy="467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5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/>
          <p:cNvSpPr txBox="1">
            <a:spLocks/>
          </p:cNvSpPr>
          <p:nvPr/>
        </p:nvSpPr>
        <p:spPr>
          <a:xfrm>
            <a:off x="9057570" y="709210"/>
            <a:ext cx="464875" cy="262216"/>
          </a:xfrm>
          <a:prstGeom prst="rect">
            <a:avLst/>
          </a:prstGeom>
        </p:spPr>
        <p:txBody>
          <a:bodyPr lIns="90000" rIns="90000"/>
          <a:lstStyle/>
          <a:p>
            <a:pPr marR="0" lvl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28B8B5-FF27-4B47-9461-EC700094279D}" type="slidenum">
              <a:rPr lang="ru-RU" sz="1400" smtClean="0">
                <a:latin typeface="Arial" pitchFamily="34" charset="0"/>
                <a:cs typeface="Arial" pitchFamily="34" charset="0"/>
              </a:rPr>
              <a:pPr marR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38712" y="3543300"/>
            <a:ext cx="6678908" cy="553998"/>
          </a:xfrm>
          <a:prstGeom prst="rect">
            <a:avLst/>
          </a:prstGeom>
        </p:spPr>
        <p:txBody>
          <a:bodyPr wrap="square" lIns="0" rIns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3000" b="1" dirty="0" smtClean="0">
                <a:latin typeface="+mj-lt"/>
                <a:ea typeface="+mj-ea"/>
                <a:cs typeface="Arial" pitchFamily="34" charset="0"/>
              </a:rPr>
              <a:t>Политические воззрения жителей</a:t>
            </a:r>
            <a:endParaRPr lang="ru-RU" sz="3000" b="1" dirty="0"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841540" y="709210"/>
            <a:ext cx="680905" cy="262216"/>
          </a:xfrm>
        </p:spPr>
        <p:txBody>
          <a:bodyPr lIns="90000" rIns="90000"/>
          <a:lstStyle/>
          <a:p>
            <a:fld id="{E228B8B5-FF27-4B47-9461-EC700094279D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76288" y="6012078"/>
            <a:ext cx="878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Как бы Вы охарактеризовали свои политические взгляды?  </a:t>
            </a: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пойдут на выборы, но не будут голосовать за В.Путина, не испортят бюллетень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7665" y="498672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Политические взгляды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3845582"/>
              </p:ext>
            </p:extLst>
          </p:nvPr>
        </p:nvGraphicFramePr>
        <p:xfrm>
          <a:off x="704410" y="1683101"/>
          <a:ext cx="4680783" cy="4168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223091"/>
              </p:ext>
            </p:extLst>
          </p:nvPr>
        </p:nvGraphicFramePr>
        <p:xfrm>
          <a:off x="4160892" y="1340710"/>
          <a:ext cx="5361552" cy="4525838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765936">
                  <a:extLst>
                    <a:ext uri="{9D8B030D-6E8A-4147-A177-3AD203B41FA5}">
                      <a16:colId xmlns="" xmlns:a16="http://schemas.microsoft.com/office/drawing/2014/main" val="1292061906"/>
                    </a:ext>
                  </a:extLst>
                </a:gridCol>
                <a:gridCol w="765936">
                  <a:extLst>
                    <a:ext uri="{9D8B030D-6E8A-4147-A177-3AD203B41FA5}">
                      <a16:colId xmlns="" xmlns:a16="http://schemas.microsoft.com/office/drawing/2014/main" val="2449463912"/>
                    </a:ext>
                  </a:extLst>
                </a:gridCol>
                <a:gridCol w="765936">
                  <a:extLst>
                    <a:ext uri="{9D8B030D-6E8A-4147-A177-3AD203B41FA5}">
                      <a16:colId xmlns="" xmlns:a16="http://schemas.microsoft.com/office/drawing/2014/main" val="913055263"/>
                    </a:ext>
                  </a:extLst>
                </a:gridCol>
                <a:gridCol w="765936">
                  <a:extLst>
                    <a:ext uri="{9D8B030D-6E8A-4147-A177-3AD203B41FA5}">
                      <a16:colId xmlns="" xmlns:a16="http://schemas.microsoft.com/office/drawing/2014/main" val="676844316"/>
                    </a:ext>
                  </a:extLst>
                </a:gridCol>
                <a:gridCol w="765936">
                  <a:extLst>
                    <a:ext uri="{9D8B030D-6E8A-4147-A177-3AD203B41FA5}">
                      <a16:colId xmlns="" xmlns:a16="http://schemas.microsoft.com/office/drawing/2014/main" val="1611985956"/>
                    </a:ext>
                  </a:extLst>
                </a:gridCol>
                <a:gridCol w="765936">
                  <a:extLst>
                    <a:ext uri="{9D8B030D-6E8A-4147-A177-3AD203B41FA5}">
                      <a16:colId xmlns="" xmlns:a16="http://schemas.microsoft.com/office/drawing/2014/main" val="2809480588"/>
                    </a:ext>
                  </a:extLst>
                </a:gridCol>
                <a:gridCol w="7659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60050">
                <a:tc>
                  <a:txBody>
                    <a:bodyPr/>
                    <a:lstStyle/>
                    <a:p>
                      <a:pPr marL="0" lvl="0" indent="85725" algn="l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Мужчины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Женщины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18-23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-34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35-44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45-59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60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лет и старше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7133206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1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r>
                        <a:rPr lang="en-US" sz="11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r>
                        <a:rPr lang="en-US" sz="11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85726403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r>
                        <a:rPr lang="en-US" sz="11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1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39770621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r>
                        <a:rPr lang="en-US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13%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19002383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77114766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7210521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79339648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9880269"/>
                  </a:ext>
                </a:extLst>
              </a:tr>
              <a:tr h="3787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5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2108773"/>
              </p:ext>
            </p:extLst>
          </p:nvPr>
        </p:nvGraphicFramePr>
        <p:xfrm>
          <a:off x="787665" y="1052670"/>
          <a:ext cx="8734781" cy="5112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" name="Заголовок 1"/>
          <p:cNvSpPr txBox="1">
            <a:spLocks/>
          </p:cNvSpPr>
          <p:nvPr/>
        </p:nvSpPr>
        <p:spPr>
          <a:xfrm>
            <a:off x="787665" y="498672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Основные проблемы в стране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sp>
        <p:nvSpPr>
          <p:cNvPr id="43" name="Номер слайда 1"/>
          <p:cNvSpPr txBox="1">
            <a:spLocks/>
          </p:cNvSpPr>
          <p:nvPr/>
        </p:nvSpPr>
        <p:spPr>
          <a:xfrm>
            <a:off x="8996032" y="709210"/>
            <a:ext cx="526414" cy="262216"/>
          </a:xfrm>
          <a:prstGeom prst="rect">
            <a:avLst/>
          </a:prstGeom>
        </p:spPr>
        <p:txBody>
          <a:bodyPr/>
          <a:lstStyle/>
          <a:p>
            <a:pPr marR="0" lvl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28B8B5-FF27-4B47-9461-EC700094279D}" type="slidenum">
              <a:rPr lang="ru-RU" sz="1400" smtClean="0">
                <a:latin typeface="Arial" pitchFamily="34" charset="0"/>
                <a:cs typeface="Arial" pitchFamily="34" charset="0"/>
              </a:rPr>
              <a:pPr marR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289" y="6381410"/>
            <a:ext cx="8785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Что на текущий момент Вас больше всего не устраивает в положении дел в стране? </a:t>
            </a: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пойдут на выборы, но не будут голосовать за В.Путина, не испортят бюллетень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/>
          <p:cNvSpPr txBox="1">
            <a:spLocks/>
          </p:cNvSpPr>
          <p:nvPr/>
        </p:nvSpPr>
        <p:spPr>
          <a:xfrm>
            <a:off x="9057570" y="709210"/>
            <a:ext cx="464875" cy="262216"/>
          </a:xfrm>
          <a:prstGeom prst="rect">
            <a:avLst/>
          </a:prstGeom>
        </p:spPr>
        <p:txBody>
          <a:bodyPr/>
          <a:lstStyle/>
          <a:p>
            <a:pPr marR="0" lvl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28B8B5-FF27-4B47-9461-EC700094279D}" type="slidenum">
              <a:rPr lang="ru-RU" sz="1400" smtClean="0">
                <a:latin typeface="Arial" pitchFamily="34" charset="0"/>
                <a:cs typeface="Arial" pitchFamily="34" charset="0"/>
              </a:rPr>
              <a:pPr marR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38712" y="3543300"/>
            <a:ext cx="6678908" cy="553998"/>
          </a:xfrm>
          <a:prstGeom prst="rect">
            <a:avLst/>
          </a:prstGeom>
        </p:spPr>
        <p:txBody>
          <a:bodyPr wrap="square" lIns="0" rIns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3000" b="1" dirty="0" err="1" smtClean="0">
                <a:latin typeface="+mj-lt"/>
                <a:ea typeface="+mj-ea"/>
                <a:cs typeface="Arial" pitchFamily="34" charset="0"/>
              </a:rPr>
              <a:t>Медиаисточники</a:t>
            </a:r>
            <a:endParaRPr lang="ru-RU" sz="3000" b="1" dirty="0" smtClean="0"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794950"/>
              </p:ext>
            </p:extLst>
          </p:nvPr>
        </p:nvGraphicFramePr>
        <p:xfrm>
          <a:off x="1424510" y="1484730"/>
          <a:ext cx="6325635" cy="3876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" name="Заголовок 1"/>
          <p:cNvSpPr txBox="1">
            <a:spLocks/>
          </p:cNvSpPr>
          <p:nvPr/>
        </p:nvSpPr>
        <p:spPr>
          <a:xfrm>
            <a:off x="787665" y="44530"/>
            <a:ext cx="8208366" cy="1015663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Источники информации о политической и общественный жизни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sp>
        <p:nvSpPr>
          <p:cNvPr id="43" name="Номер слайда 1"/>
          <p:cNvSpPr txBox="1">
            <a:spLocks/>
          </p:cNvSpPr>
          <p:nvPr/>
        </p:nvSpPr>
        <p:spPr>
          <a:xfrm>
            <a:off x="8996032" y="709210"/>
            <a:ext cx="526414" cy="262216"/>
          </a:xfrm>
          <a:prstGeom prst="rect">
            <a:avLst/>
          </a:prstGeom>
        </p:spPr>
        <p:txBody>
          <a:bodyPr/>
          <a:lstStyle/>
          <a:p>
            <a:pPr marR="0" lvl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28B8B5-FF27-4B47-9461-EC700094279D}" type="slidenum">
              <a:rPr lang="ru-RU" sz="1400" smtClean="0">
                <a:latin typeface="Arial" pitchFamily="34" charset="0"/>
                <a:cs typeface="Arial" pitchFamily="34" charset="0"/>
              </a:rPr>
              <a:pPr marR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289" y="6012078"/>
            <a:ext cx="8785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7.  Из каких источников Вы получаете информацию о политической и общественной жизни страны?  </a:t>
            </a: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пойдут на выборы, но не будут голосовать за В.Путина, не испортят бюллетень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9132024" y="648761"/>
            <a:ext cx="382951" cy="262216"/>
          </a:xfrm>
        </p:spPr>
        <p:txBody>
          <a:bodyPr lIns="90000" rIns="90000"/>
          <a:lstStyle/>
          <a:p>
            <a:fld id="{E228B8B5-FF27-4B47-9461-EC700094279D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3304" y="585089"/>
            <a:ext cx="8892397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>
                <a:latin typeface="+mj-lt"/>
                <a:ea typeface="+mj-ea"/>
                <a:cs typeface="+mj-cs"/>
              </a:rPr>
              <a:t>Методология исследования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623612" y="1674407"/>
            <a:ext cx="7717655" cy="430893"/>
          </a:xfrm>
          <a:prstGeom prst="rect">
            <a:avLst/>
          </a:prstGeom>
          <a:noFill/>
        </p:spPr>
        <p:txBody>
          <a:bodyPr lIns="0">
            <a:noAutofit/>
          </a:bodyPr>
          <a:lstStyle>
            <a:lvl1pPr marL="72000" algn="l">
              <a:defRPr sz="3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Целевая аудитория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623612" y="2754556"/>
            <a:ext cx="7692370" cy="344336"/>
          </a:xfrm>
          <a:prstGeom prst="rect">
            <a:avLst/>
          </a:prstGeom>
          <a:noFill/>
        </p:spPr>
        <p:txBody>
          <a:bodyPr lIns="0">
            <a:noAutofit/>
          </a:bodyPr>
          <a:lstStyle>
            <a:lvl1pPr marL="72000" algn="l">
              <a:defRPr sz="30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Метод исследования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623612" y="2034457"/>
            <a:ext cx="6866018" cy="720100"/>
          </a:xfrm>
          <a:prstGeom prst="rect">
            <a:avLst/>
          </a:prstGeom>
          <a:noFill/>
        </p:spPr>
        <p:txBody>
          <a:bodyPr lIns="0" rIns="0">
            <a:noAutofit/>
          </a:bodyPr>
          <a:lstStyle>
            <a:lvl1pPr marL="72000" algn="l">
              <a:defRPr sz="3000"/>
            </a:lvl1pPr>
          </a:lstStyle>
          <a:p>
            <a:pPr marL="176213" indent="-176213" algn="just">
              <a:lnSpc>
                <a:spcPct val="150000"/>
              </a:lnSpc>
              <a:buClr>
                <a:srgbClr val="EF9B11"/>
              </a:buClr>
              <a:buSzPct val="140000"/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Мужчины, женщины в возрасте старше 18 лет.</a:t>
            </a:r>
          </a:p>
          <a:p>
            <a:pPr marL="176213" indent="-176213" algn="just">
              <a:lnSpc>
                <a:spcPct val="150000"/>
              </a:lnSpc>
              <a:buClr>
                <a:srgbClr val="EF9B11"/>
              </a:buClr>
              <a:buSzPct val="140000"/>
              <a:buFont typeface="Wingdings" pitchFamily="2" charset="2"/>
              <a:buChar char="§"/>
              <a:defRPr/>
            </a:pPr>
            <a:r>
              <a:rPr lang="ru-RU" sz="1400" dirty="0" smtClean="0">
                <a:latin typeface="+mj-lt"/>
                <a:ea typeface="+mj-ea"/>
                <a:cs typeface="+mj-cs"/>
              </a:rPr>
              <a:t>Имеют право голосовать на выборах.</a:t>
            </a:r>
            <a:endParaRPr lang="ru-RU" sz="1400" dirty="0"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635371" y="3114605"/>
            <a:ext cx="6854259" cy="2906755"/>
          </a:xfrm>
          <a:prstGeom prst="rect">
            <a:avLst/>
          </a:prstGeom>
          <a:noFill/>
        </p:spPr>
        <p:txBody>
          <a:bodyPr lIns="0" rIns="0">
            <a:noAutofit/>
          </a:bodyPr>
          <a:lstStyle>
            <a:lvl1pPr marL="72000" algn="l">
              <a:defRPr sz="3000"/>
            </a:lvl1pPr>
          </a:lstStyle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400" dirty="0">
                <a:latin typeface="+mj-lt"/>
                <a:ea typeface="+mj-ea"/>
                <a:cs typeface="+mj-cs"/>
              </a:rPr>
              <a:t> </a:t>
            </a:r>
            <a:r>
              <a:rPr lang="ru-RU" sz="1400" dirty="0" smtClean="0">
                <a:latin typeface="+mj-lt"/>
                <a:ea typeface="+mj-ea"/>
                <a:cs typeface="+mj-cs"/>
              </a:rPr>
              <a:t>Общероссийский опрос избирателей, личные формализованные интервью по месту жительства.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400" dirty="0" smtClean="0">
                <a:latin typeface="+mj-lt"/>
                <a:ea typeface="+mj-ea"/>
                <a:cs typeface="+mj-cs"/>
              </a:rPr>
              <a:t> Выборка репрезентирует население России по федеральному округу, типу населенного пункта (города с численностью свыше 1 млн. человек,  от 500 тыс. до </a:t>
            </a:r>
            <a:r>
              <a:rPr lang="en-US" sz="14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1400" dirty="0" smtClean="0">
                <a:latin typeface="+mj-lt"/>
                <a:ea typeface="+mj-ea"/>
                <a:cs typeface="+mj-cs"/>
              </a:rPr>
              <a:t>1 млн. человек, от 250 тыс. до 500 тыс. человек, от 100 тыс. до 250 тыс. человек, менее 100 тыс. человек, сельская местность), по полу и возрасту.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r>
              <a:rPr lang="ru-RU" sz="1400" dirty="0" smtClean="0">
                <a:latin typeface="+mj-lt"/>
                <a:ea typeface="+mj-ea"/>
                <a:cs typeface="+mj-cs"/>
              </a:rPr>
              <a:t> Выборка 2400 человек. Статистическая погрешность 2,0%.</a:t>
            </a:r>
          </a:p>
          <a:p>
            <a:pPr algn="just">
              <a:lnSpc>
                <a:spcPct val="150000"/>
              </a:lnSpc>
              <a:buClr>
                <a:schemeClr val="accent1"/>
              </a:buClr>
              <a:buFont typeface="Wingdings" pitchFamily="2" charset="2"/>
              <a:buChar char="§"/>
            </a:pPr>
            <a:endParaRPr lang="ru-RU" sz="1400" dirty="0">
              <a:latin typeface="+mj-lt"/>
              <a:ea typeface="+mj-ea"/>
              <a:cs typeface="+mj-cs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ru-RU" sz="14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557360" y="5399625"/>
            <a:ext cx="7717655" cy="620569"/>
          </a:xfrm>
          <a:prstGeom prst="rect">
            <a:avLst/>
          </a:prstGeom>
          <a:noFill/>
        </p:spPr>
        <p:txBody>
          <a:bodyPr lIns="0" rIns="0">
            <a:noAutofit/>
          </a:bodyPr>
          <a:lstStyle>
            <a:lvl1pPr marL="72000" algn="l">
              <a:defRPr sz="3000"/>
            </a:lvl1pPr>
          </a:lstStyle>
          <a:p>
            <a:pPr algn="just">
              <a:lnSpc>
                <a:spcPct val="150000"/>
              </a:lnSpc>
              <a:buClr>
                <a:schemeClr val="accent1"/>
              </a:buClr>
            </a:pPr>
            <a:endParaRPr lang="ru-RU" sz="12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1" name="Picture 2" descr="D:\РАБОТА\Ромир\_Презы\ICONS\!разное\Repairing_Service_51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122" y="1818427"/>
            <a:ext cx="1303488" cy="11774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P:\Фирменный стиль\шаблоны отчетов и презентаций\ICONS\!разное\Hand_shake_5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122" y="3570454"/>
            <a:ext cx="1315389" cy="11882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5910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6167777"/>
              </p:ext>
            </p:extLst>
          </p:nvPr>
        </p:nvGraphicFramePr>
        <p:xfrm>
          <a:off x="5208614" y="1763396"/>
          <a:ext cx="4736970" cy="3672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Группа 16"/>
          <p:cNvGrpSpPr/>
          <p:nvPr/>
        </p:nvGrpSpPr>
        <p:grpSpPr>
          <a:xfrm>
            <a:off x="3888725" y="2708900"/>
            <a:ext cx="1296180" cy="1468389"/>
            <a:chOff x="4419112" y="4077090"/>
            <a:chExt cx="1296180" cy="1563340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>
              <a:off x="4420415" y="4077090"/>
              <a:ext cx="0" cy="1563340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4419112" y="4832930"/>
              <a:ext cx="1296180" cy="615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776289" y="5733320"/>
            <a:ext cx="8785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0000"/>
                </a:solidFill>
                <a:latin typeface="Arial"/>
              </a:rPr>
              <a:t>За 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100</a:t>
            </a:r>
            <a:r>
              <a:rPr lang="en-US" sz="900" dirty="0" smtClean="0">
                <a:solidFill>
                  <a:srgbClr val="000000"/>
                </a:solidFill>
                <a:latin typeface="Arial"/>
              </a:rPr>
              <a:t>%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900" dirty="0">
                <a:solidFill>
                  <a:srgbClr val="000000"/>
                </a:solidFill>
                <a:latin typeface="Arial"/>
              </a:rPr>
              <a:t>респондентов принималась совокупность ответов тех, кто собирается принять участие в выборах и определился в выборе одного из 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кандидатов (80 </a:t>
            </a:r>
            <a:r>
              <a:rPr lang="en-US" sz="900" dirty="0" smtClean="0">
                <a:solidFill>
                  <a:srgbClr val="000000"/>
                </a:solidFill>
                <a:latin typeface="Arial"/>
              </a:rPr>
              <a:t>% 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ответов). Исключены ответившие: «не пойду на выборы»</a:t>
            </a:r>
            <a:r>
              <a:rPr lang="mr-IN" sz="900" dirty="0" smtClean="0">
                <a:solidFill>
                  <a:srgbClr val="000000"/>
                </a:solidFill>
                <a:latin typeface="Arial"/>
              </a:rPr>
              <a:t>–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 11</a:t>
            </a:r>
            <a:r>
              <a:rPr lang="en-US" sz="900" dirty="0" smtClean="0">
                <a:solidFill>
                  <a:srgbClr val="000000"/>
                </a:solidFill>
                <a:latin typeface="Arial"/>
              </a:rPr>
              <a:t>%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, «испорчу</a:t>
            </a:r>
            <a:r>
              <a:rPr lang="en-US" sz="900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заберу бюллетень» - </a:t>
            </a:r>
            <a:r>
              <a:rPr lang="en-US" sz="900" dirty="0" smtClean="0">
                <a:solidFill>
                  <a:srgbClr val="000000"/>
                </a:solidFill>
                <a:latin typeface="Arial"/>
              </a:rPr>
              <a:t>1%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, «затрудняюсь ответить» - 8</a:t>
            </a:r>
            <a:r>
              <a:rPr lang="en-US" sz="900" dirty="0" smtClean="0">
                <a:solidFill>
                  <a:srgbClr val="000000"/>
                </a:solidFill>
                <a:latin typeface="Arial"/>
              </a:rPr>
              <a:t>%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.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900" dirty="0" smtClean="0">
                <a:latin typeface="Arial" pitchFamily="34" charset="0"/>
                <a:cs typeface="Arial" pitchFamily="34" charset="0"/>
              </a:rPr>
              <a:t>Q1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Если бы выборы Президента РФ состоялись в ближайшее воскресенье проголосовали ли Вы за </a:t>
            </a:r>
            <a:r>
              <a:rPr lang="ru-RU" sz="900" dirty="0" err="1" smtClean="0">
                <a:latin typeface="Arial" pitchFamily="34" charset="0"/>
                <a:cs typeface="Arial" pitchFamily="34" charset="0"/>
              </a:rPr>
              <a:t>В.Путина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или за другого кандидата?</a:t>
            </a:r>
          </a:p>
          <a:p>
            <a:pPr algn="just"/>
            <a:r>
              <a:rPr lang="en-US" sz="900" dirty="0" smtClean="0">
                <a:latin typeface="Arial" pitchFamily="34" charset="0"/>
                <a:cs typeface="Arial" pitchFamily="34" charset="0"/>
              </a:rPr>
              <a:t>Q1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900" dirty="0">
                <a:solidFill>
                  <a:srgbClr val="000000"/>
                </a:solidFill>
                <a:latin typeface="Arial"/>
              </a:rPr>
              <a:t>Если бы выборы Президента РФ состоялись в ближайшее воскресенье, можете ли Вы сказать, что определились, за кого из кандидатов  проголосуете</a:t>
            </a:r>
            <a:r>
              <a:rPr lang="ru-RU" sz="900" dirty="0" smtClean="0">
                <a:solidFill>
                  <a:srgbClr val="000000"/>
                </a:solidFill>
                <a:latin typeface="Arial"/>
              </a:rPr>
              <a:t>?</a:t>
            </a:r>
          </a:p>
          <a:p>
            <a:pPr algn="just"/>
            <a:endParaRPr lang="ru-RU" sz="9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9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Заголовок 1"/>
          <p:cNvSpPr txBox="1">
            <a:spLocks/>
          </p:cNvSpPr>
          <p:nvPr/>
        </p:nvSpPr>
        <p:spPr>
          <a:xfrm>
            <a:off x="488380" y="138622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Электоральный рейтинг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sp>
        <p:nvSpPr>
          <p:cNvPr id="43" name="Номер слайда 1"/>
          <p:cNvSpPr txBox="1">
            <a:spLocks/>
          </p:cNvSpPr>
          <p:nvPr/>
        </p:nvSpPr>
        <p:spPr>
          <a:xfrm>
            <a:off x="8996032" y="709210"/>
            <a:ext cx="526414" cy="262216"/>
          </a:xfrm>
          <a:prstGeom prst="rect">
            <a:avLst/>
          </a:prstGeom>
        </p:spPr>
        <p:txBody>
          <a:bodyPr lIns="90000" rIns="90000"/>
          <a:lstStyle/>
          <a:p>
            <a:pPr marR="0" lvl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28B8B5-FF27-4B47-9461-EC700094279D}" type="slidenum">
              <a:rPr lang="ru-RU" sz="1400" smtClean="0">
                <a:latin typeface="Arial" pitchFamily="34" charset="0"/>
                <a:cs typeface="Arial" pitchFamily="34" charset="0"/>
              </a:rPr>
              <a:pPr marR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184905" y="980660"/>
            <a:ext cx="396055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200" b="1" dirty="0" smtClean="0">
                <a:solidFill>
                  <a:srgbClr val="000000"/>
                </a:solidFill>
                <a:latin typeface="Arial"/>
              </a:rPr>
              <a:t>За кого проголосовали бы?</a:t>
            </a:r>
          </a:p>
          <a:p>
            <a:pPr algn="ctr" fontAlgn="ctr"/>
            <a:r>
              <a:rPr lang="ru-RU" sz="1100" dirty="0">
                <a:latin typeface="Arial" pitchFamily="34" charset="0"/>
                <a:cs typeface="Arial" pitchFamily="34" charset="0"/>
              </a:rPr>
              <a:t>Представлены голоса без учета тех, кто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собирается голосовать за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В.Путина</a:t>
            </a:r>
            <a:endParaRPr lang="ru-RU" sz="1100" i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79763" y="980660"/>
            <a:ext cx="3600373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spcAft>
                <a:spcPts val="600"/>
              </a:spcAft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1200" b="1" dirty="0" smtClean="0">
                <a:solidFill>
                  <a:srgbClr val="000000"/>
                </a:solidFill>
                <a:latin typeface="Arial"/>
              </a:rPr>
              <a:t>Вы собираетесь голосовать за </a:t>
            </a:r>
            <a:r>
              <a:rPr lang="ru-RU" sz="1200" b="1" dirty="0" err="1" smtClean="0">
                <a:solidFill>
                  <a:srgbClr val="000000"/>
                </a:solidFill>
                <a:latin typeface="Arial"/>
              </a:rPr>
              <a:t>В.Путина</a:t>
            </a:r>
            <a:r>
              <a:rPr lang="en-US" sz="12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1200" b="1" dirty="0" smtClean="0">
                <a:solidFill>
                  <a:srgbClr val="000000"/>
                </a:solidFill>
                <a:latin typeface="Arial"/>
              </a:rPr>
              <a:t>или за другого кандидата?</a:t>
            </a:r>
          </a:p>
          <a:p>
            <a:pPr algn="ctr" fontAlgn="ctr">
              <a:spcAft>
                <a:spcPts val="600"/>
              </a:spcAft>
            </a:pPr>
            <a:endParaRPr lang="ru-RU" sz="1200" b="1" dirty="0" smtClean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745524528"/>
              </p:ext>
            </p:extLst>
          </p:nvPr>
        </p:nvGraphicFramePr>
        <p:xfrm>
          <a:off x="578027" y="1340710"/>
          <a:ext cx="4307043" cy="3888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096623"/>
              </p:ext>
            </p:extLst>
          </p:nvPr>
        </p:nvGraphicFramePr>
        <p:xfrm>
          <a:off x="709967" y="1916791"/>
          <a:ext cx="6547353" cy="3956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" name="Заголовок 1"/>
          <p:cNvSpPr txBox="1">
            <a:spLocks/>
          </p:cNvSpPr>
          <p:nvPr/>
        </p:nvSpPr>
        <p:spPr>
          <a:xfrm>
            <a:off x="787665" y="548600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Электоральный </a:t>
            </a:r>
            <a:r>
              <a:rPr lang="ru-RU" dirty="0" err="1" smtClean="0">
                <a:latin typeface="+mj-lt"/>
                <a:ea typeface="+mj-ea"/>
                <a:cs typeface="+mj-cs"/>
              </a:rPr>
              <a:t>антирейтинг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sp>
        <p:nvSpPr>
          <p:cNvPr id="43" name="Номер слайда 1"/>
          <p:cNvSpPr txBox="1">
            <a:spLocks/>
          </p:cNvSpPr>
          <p:nvPr/>
        </p:nvSpPr>
        <p:spPr>
          <a:xfrm>
            <a:off x="8996032" y="709210"/>
            <a:ext cx="526414" cy="262216"/>
          </a:xfrm>
          <a:prstGeom prst="rect">
            <a:avLst/>
          </a:prstGeom>
        </p:spPr>
        <p:txBody>
          <a:bodyPr lIns="90000" rIns="90000"/>
          <a:lstStyle/>
          <a:p>
            <a:pPr marR="0" lvl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28B8B5-FF27-4B47-9461-EC700094279D}" type="slidenum">
              <a:rPr lang="ru-RU" sz="1400" smtClean="0">
                <a:latin typeface="Arial" pitchFamily="34" charset="0"/>
                <a:cs typeface="Arial" pitchFamily="34" charset="0"/>
              </a:rPr>
              <a:pPr marR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16370" y="1218772"/>
            <a:ext cx="33125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ru-RU" sz="1200" b="1" dirty="0" smtClean="0">
                <a:solidFill>
                  <a:srgbClr val="000000"/>
                </a:solidFill>
                <a:latin typeface="Arial"/>
              </a:rPr>
              <a:t>За кого не будут голосовать</a:t>
            </a:r>
            <a:endParaRPr lang="ru-RU" sz="1100" i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6289" y="6021360"/>
            <a:ext cx="8785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4. За кого из этих кандидатов на пост Президента РФ Вы не проголосуете никогда и ни при каких обстоятельствах?</a:t>
            </a:r>
          </a:p>
          <a:p>
            <a:pPr algn="just"/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пойдут на выборы, но не будут голосовать за В.Путина, не испортят бюллетень.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/>
          <p:cNvSpPr txBox="1">
            <a:spLocks/>
          </p:cNvSpPr>
          <p:nvPr/>
        </p:nvSpPr>
        <p:spPr>
          <a:xfrm>
            <a:off x="9168952" y="709210"/>
            <a:ext cx="353493" cy="262216"/>
          </a:xfrm>
          <a:prstGeom prst="rect">
            <a:avLst/>
          </a:prstGeom>
        </p:spPr>
        <p:txBody>
          <a:bodyPr lIns="90000" rIns="90000"/>
          <a:lstStyle/>
          <a:p>
            <a:pPr marR="0" lvl="0" indent="0" algn="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28B8B5-FF27-4B47-9461-EC700094279D}" type="slidenum">
              <a:rPr lang="ru-RU" sz="1400" smtClean="0">
                <a:latin typeface="Arial" pitchFamily="34" charset="0"/>
                <a:cs typeface="Arial" pitchFamily="34" charset="0"/>
              </a:rPr>
              <a:pPr marR="0" lvl="0" indent="0" algn="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38712" y="3543300"/>
            <a:ext cx="6678908" cy="1015663"/>
          </a:xfrm>
          <a:prstGeom prst="rect">
            <a:avLst/>
          </a:prstGeom>
        </p:spPr>
        <p:txBody>
          <a:bodyPr wrap="square" lIns="0" rIns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3000" b="1" dirty="0" smtClean="0">
                <a:latin typeface="+mj-lt"/>
                <a:ea typeface="+mj-ea"/>
                <a:cs typeface="Arial" pitchFamily="34" charset="0"/>
              </a:rPr>
              <a:t>Причины поддержки и барьеры выбора кандидатов </a:t>
            </a:r>
            <a:endParaRPr lang="ru-RU" sz="3000" b="1" dirty="0"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996032" y="709210"/>
            <a:ext cx="526414" cy="262216"/>
          </a:xfrm>
        </p:spPr>
        <p:txBody>
          <a:bodyPr lIns="90000" rIns="90000"/>
          <a:lstStyle/>
          <a:p>
            <a:fld id="{E228B8B5-FF27-4B47-9461-EC700094279D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76288" y="6012078"/>
            <a:ext cx="878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Назовите три основные характеристики, почему Вы поддерживаете именно этого кандидата? </a:t>
            </a:r>
            <a:endParaRPr lang="en-US" sz="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пойдут на выборы, но не будут голосовать за В.Путина, не испортят бюллетень.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7665" y="498672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Причины поддержки кандидатов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778297572"/>
              </p:ext>
            </p:extLst>
          </p:nvPr>
        </p:nvGraphicFramePr>
        <p:xfrm>
          <a:off x="344360" y="1052670"/>
          <a:ext cx="9361300" cy="4959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85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996032" y="709210"/>
            <a:ext cx="526414" cy="262216"/>
          </a:xfrm>
        </p:spPr>
        <p:txBody>
          <a:bodyPr lIns="90000" rIns="90000"/>
          <a:lstStyle/>
          <a:p>
            <a:fld id="{E228B8B5-FF27-4B47-9461-EC700094279D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7665" y="498672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Причины поддержки кандидатов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448427584"/>
              </p:ext>
            </p:extLst>
          </p:nvPr>
        </p:nvGraphicFramePr>
        <p:xfrm>
          <a:off x="5241040" y="1412720"/>
          <a:ext cx="4464620" cy="439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6897270" y="1124680"/>
            <a:ext cx="1785151" cy="216030"/>
          </a:xfrm>
          <a:prstGeom prst="rect">
            <a:avLst/>
          </a:prstGeom>
          <a:noFill/>
        </p:spPr>
        <p:txBody>
          <a:bodyPr lIns="0">
            <a:noAutofit/>
          </a:bodyPr>
          <a:lstStyle>
            <a:lvl1pPr marL="72000" algn="l">
              <a:defRPr sz="3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latin typeface="+mj-lt"/>
                <a:ea typeface="+mj-ea"/>
                <a:cs typeface="+mj-cs"/>
              </a:rPr>
              <a:t>Геннадий Зюганов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193664072"/>
              </p:ext>
            </p:extLst>
          </p:nvPr>
        </p:nvGraphicFramePr>
        <p:xfrm>
          <a:off x="776287" y="1412720"/>
          <a:ext cx="4772525" cy="4392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Заголовок 1"/>
          <p:cNvSpPr txBox="1">
            <a:spLocks/>
          </p:cNvSpPr>
          <p:nvPr/>
        </p:nvSpPr>
        <p:spPr>
          <a:xfrm>
            <a:off x="1640408" y="1124680"/>
            <a:ext cx="2088290" cy="216030"/>
          </a:xfrm>
          <a:prstGeom prst="rect">
            <a:avLst/>
          </a:prstGeom>
          <a:noFill/>
        </p:spPr>
        <p:txBody>
          <a:bodyPr lIns="0">
            <a:noAutofit/>
          </a:bodyPr>
          <a:lstStyle>
            <a:lvl1pPr marL="72000" algn="l">
              <a:defRPr sz="3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latin typeface="+mj-lt"/>
                <a:ea typeface="+mj-ea"/>
                <a:cs typeface="+mj-cs"/>
              </a:rPr>
              <a:t>Владимир Жириновский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288" y="6012078"/>
            <a:ext cx="878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Назовите три основные характеристики, почему Вы поддерживаете именно этого кандидата? </a:t>
            </a:r>
            <a:endParaRPr lang="en-US" sz="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проголосовали бы за конкретного кандидата.</a:t>
            </a:r>
          </a:p>
        </p:txBody>
      </p:sp>
    </p:spTree>
    <p:extLst>
      <p:ext uri="{BB962C8B-B14F-4D97-AF65-F5344CB8AC3E}">
        <p14:creationId xmlns:p14="http://schemas.microsoft.com/office/powerpoint/2010/main" val="22585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996032" y="709210"/>
            <a:ext cx="526414" cy="262216"/>
          </a:xfrm>
        </p:spPr>
        <p:txBody>
          <a:bodyPr lIns="90000" rIns="90000"/>
          <a:lstStyle/>
          <a:p>
            <a:fld id="{E228B8B5-FF27-4B47-9461-EC700094279D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7665" y="498672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Причины поддержки кандидатов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925658868"/>
              </p:ext>
            </p:extLst>
          </p:nvPr>
        </p:nvGraphicFramePr>
        <p:xfrm>
          <a:off x="848430" y="1340709"/>
          <a:ext cx="4176580" cy="4633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1568530" y="1124680"/>
            <a:ext cx="2088290" cy="216030"/>
          </a:xfrm>
          <a:prstGeom prst="rect">
            <a:avLst/>
          </a:prstGeom>
          <a:noFill/>
        </p:spPr>
        <p:txBody>
          <a:bodyPr lIns="0">
            <a:noAutofit/>
          </a:bodyPr>
          <a:lstStyle>
            <a:lvl1pPr marL="72000" algn="l">
              <a:defRPr sz="3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latin typeface="+mj-lt"/>
                <a:ea typeface="+mj-ea"/>
                <a:cs typeface="+mj-cs"/>
              </a:rPr>
              <a:t>Сергей Миронов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081322910"/>
              </p:ext>
            </p:extLst>
          </p:nvPr>
        </p:nvGraphicFramePr>
        <p:xfrm>
          <a:off x="5241040" y="1363058"/>
          <a:ext cx="4464620" cy="4611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6825260" y="1124680"/>
            <a:ext cx="2088290" cy="216030"/>
          </a:xfrm>
          <a:prstGeom prst="rect">
            <a:avLst/>
          </a:prstGeom>
          <a:noFill/>
        </p:spPr>
        <p:txBody>
          <a:bodyPr lIns="0">
            <a:noAutofit/>
          </a:bodyPr>
          <a:lstStyle>
            <a:lvl1pPr marL="72000" algn="l">
              <a:defRPr sz="3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Григорий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Явлинский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288" y="6012078"/>
            <a:ext cx="878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Назовите три основные характеристики, почему Вы поддерживаете именно этого кандидата? </a:t>
            </a:r>
            <a:endParaRPr lang="en-US" sz="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проголосовали бы за конкретного кандидата.</a:t>
            </a:r>
          </a:p>
        </p:txBody>
      </p:sp>
    </p:spTree>
    <p:extLst>
      <p:ext uri="{BB962C8B-B14F-4D97-AF65-F5344CB8AC3E}">
        <p14:creationId xmlns:p14="http://schemas.microsoft.com/office/powerpoint/2010/main" val="22585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8996032" y="709210"/>
            <a:ext cx="526414" cy="262216"/>
          </a:xfrm>
        </p:spPr>
        <p:txBody>
          <a:bodyPr lIns="90000" rIns="90000"/>
          <a:lstStyle/>
          <a:p>
            <a:fld id="{E228B8B5-FF27-4B47-9461-EC700094279D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7665" y="498672"/>
            <a:ext cx="8208366" cy="553998"/>
          </a:xfrm>
          <a:prstGeom prst="rect">
            <a:avLst/>
          </a:prstGeom>
          <a:noFill/>
        </p:spPr>
        <p:txBody>
          <a:bodyPr wrap="square" lIns="0" rIns="0">
            <a:spAutoFit/>
          </a:bodyPr>
          <a:lstStyle>
            <a:lvl1pPr marL="72000" algn="l">
              <a:defRPr sz="3000"/>
            </a:lvl1pPr>
          </a:lstStyle>
          <a:p>
            <a:pPr marL="0">
              <a:defRPr/>
            </a:pPr>
            <a:r>
              <a:rPr lang="ru-RU" dirty="0" smtClean="0">
                <a:latin typeface="+mj-lt"/>
                <a:ea typeface="+mj-ea"/>
                <a:cs typeface="+mj-cs"/>
              </a:rPr>
              <a:t>Причины поддержки кандидатов</a:t>
            </a:r>
            <a:endParaRPr lang="ru-RU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760014571"/>
              </p:ext>
            </p:extLst>
          </p:nvPr>
        </p:nvGraphicFramePr>
        <p:xfrm>
          <a:off x="5241039" y="1412720"/>
          <a:ext cx="4320473" cy="4599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6897270" y="1124680"/>
            <a:ext cx="1785151" cy="216030"/>
          </a:xfrm>
          <a:prstGeom prst="rect">
            <a:avLst/>
          </a:prstGeom>
          <a:noFill/>
        </p:spPr>
        <p:txBody>
          <a:bodyPr lIns="0">
            <a:noAutofit/>
          </a:bodyPr>
          <a:lstStyle>
            <a:lvl1pPr marL="72000" algn="l">
              <a:defRPr sz="3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noProof="0" dirty="0" smtClean="0">
                <a:latin typeface="+mj-lt"/>
                <a:ea typeface="+mj-ea"/>
                <a:cs typeface="+mj-cs"/>
              </a:rPr>
              <a:t>Ксения Собчак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2298923575"/>
              </p:ext>
            </p:extLst>
          </p:nvPr>
        </p:nvGraphicFramePr>
        <p:xfrm>
          <a:off x="776287" y="1412720"/>
          <a:ext cx="4618437" cy="4599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Заголовок 1"/>
          <p:cNvSpPr txBox="1">
            <a:spLocks/>
          </p:cNvSpPr>
          <p:nvPr/>
        </p:nvSpPr>
        <p:spPr>
          <a:xfrm>
            <a:off x="1640408" y="1124680"/>
            <a:ext cx="2088290" cy="216030"/>
          </a:xfrm>
          <a:prstGeom prst="rect">
            <a:avLst/>
          </a:prstGeom>
          <a:noFill/>
        </p:spPr>
        <p:txBody>
          <a:bodyPr lIns="0">
            <a:noAutofit/>
          </a:bodyPr>
          <a:lstStyle>
            <a:lvl1pPr marL="72000" algn="l">
              <a:defRPr sz="30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Алексей</a:t>
            </a:r>
            <a:r>
              <a:rPr kumimoji="0" lang="ru-RU" sz="11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Навальный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6288" y="6012078"/>
            <a:ext cx="8785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Q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 Назовите три основные характеристики, почему Вы поддерживаете именно этого кандидата? </a:t>
            </a:r>
            <a:endParaRPr lang="en-US" sz="9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900" dirty="0" smtClean="0">
                <a:latin typeface="Arial" pitchFamily="34" charset="0"/>
                <a:cs typeface="Arial" pitchFamily="34" charset="0"/>
              </a:rPr>
              <a:t>Выборка: респонденты, которые проголосовали бы за конкретного кандидата.</a:t>
            </a:r>
          </a:p>
        </p:txBody>
      </p:sp>
    </p:spTree>
    <p:extLst>
      <p:ext uri="{BB962C8B-B14F-4D97-AF65-F5344CB8AC3E}">
        <p14:creationId xmlns:p14="http://schemas.microsoft.com/office/powerpoint/2010/main" val="64719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Ромир">
      <a:dk1>
        <a:sysClr val="windowText" lastClr="000000"/>
      </a:dk1>
      <a:lt1>
        <a:srgbClr val="FFFFFF"/>
      </a:lt1>
      <a:dk2>
        <a:srgbClr val="696464"/>
      </a:dk2>
      <a:lt2>
        <a:srgbClr val="E9E5DC"/>
      </a:lt2>
      <a:accent1>
        <a:srgbClr val="EF9B10"/>
      </a:accent1>
      <a:accent2>
        <a:srgbClr val="9B2D1F"/>
      </a:accent2>
      <a:accent3>
        <a:srgbClr val="E76A25"/>
      </a:accent3>
      <a:accent4>
        <a:srgbClr val="B3740B"/>
      </a:accent4>
      <a:accent5>
        <a:srgbClr val="A09896"/>
      </a:accent5>
      <a:accent6>
        <a:srgbClr val="68405B"/>
      </a:accent6>
      <a:hlink>
        <a:srgbClr val="EF9B10"/>
      </a:hlink>
      <a:folHlink>
        <a:srgbClr val="B3740B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MIR STANDART">
    <a:dk1>
      <a:srgbClr val="000000"/>
    </a:dk1>
    <a:lt1>
      <a:srgbClr val="FFFFFF"/>
    </a:lt1>
    <a:dk2>
      <a:srgbClr val="000000"/>
    </a:dk2>
    <a:lt2>
      <a:srgbClr val="FFFFFF"/>
    </a:lt2>
    <a:accent1>
      <a:srgbClr val="EF9B11"/>
    </a:accent1>
    <a:accent2>
      <a:srgbClr val="FF8C46"/>
    </a:accent2>
    <a:accent3>
      <a:srgbClr val="828282"/>
    </a:accent3>
    <a:accent4>
      <a:srgbClr val="FFFFFF"/>
    </a:accent4>
    <a:accent5>
      <a:srgbClr val="AAAAAA"/>
    </a:accent5>
    <a:accent6>
      <a:srgbClr val="FFAF7D"/>
    </a:accent6>
    <a:hlink>
      <a:srgbClr val="EF9B11"/>
    </a:hlink>
    <a:folHlink>
      <a:srgbClr val="E05700"/>
    </a:folHlink>
  </a:clrScheme>
  <a:fontScheme name="tampl_ru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ROMIR STANDART">
    <a:dk1>
      <a:srgbClr val="000000"/>
    </a:dk1>
    <a:lt1>
      <a:srgbClr val="FFFFFF"/>
    </a:lt1>
    <a:dk2>
      <a:srgbClr val="000000"/>
    </a:dk2>
    <a:lt2>
      <a:srgbClr val="FFFFFF"/>
    </a:lt2>
    <a:accent1>
      <a:srgbClr val="EF9B11"/>
    </a:accent1>
    <a:accent2>
      <a:srgbClr val="FF8C46"/>
    </a:accent2>
    <a:accent3>
      <a:srgbClr val="828282"/>
    </a:accent3>
    <a:accent4>
      <a:srgbClr val="FFFFFF"/>
    </a:accent4>
    <a:accent5>
      <a:srgbClr val="AAAAAA"/>
    </a:accent5>
    <a:accent6>
      <a:srgbClr val="FFAF7D"/>
    </a:accent6>
    <a:hlink>
      <a:srgbClr val="EF9B11"/>
    </a:hlink>
    <a:folHlink>
      <a:srgbClr val="E05700"/>
    </a:folHlink>
  </a:clrScheme>
  <a:fontScheme name="tampl_ru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ROMIR STANDART">
    <a:dk1>
      <a:srgbClr val="000000"/>
    </a:dk1>
    <a:lt1>
      <a:srgbClr val="FFFFFF"/>
    </a:lt1>
    <a:dk2>
      <a:srgbClr val="000000"/>
    </a:dk2>
    <a:lt2>
      <a:srgbClr val="FFFFFF"/>
    </a:lt2>
    <a:accent1>
      <a:srgbClr val="EF9B11"/>
    </a:accent1>
    <a:accent2>
      <a:srgbClr val="FF8C46"/>
    </a:accent2>
    <a:accent3>
      <a:srgbClr val="828282"/>
    </a:accent3>
    <a:accent4>
      <a:srgbClr val="FFFFFF"/>
    </a:accent4>
    <a:accent5>
      <a:srgbClr val="AAAAAA"/>
    </a:accent5>
    <a:accent6>
      <a:srgbClr val="FFAF7D"/>
    </a:accent6>
    <a:hlink>
      <a:srgbClr val="EF9B11"/>
    </a:hlink>
    <a:folHlink>
      <a:srgbClr val="E05700"/>
    </a:folHlink>
  </a:clrScheme>
  <a:fontScheme name="tampl_ru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ROMIR STANDART">
    <a:dk1>
      <a:srgbClr val="000000"/>
    </a:dk1>
    <a:lt1>
      <a:srgbClr val="FFFFFF"/>
    </a:lt1>
    <a:dk2>
      <a:srgbClr val="000000"/>
    </a:dk2>
    <a:lt2>
      <a:srgbClr val="FFFFFF"/>
    </a:lt2>
    <a:accent1>
      <a:srgbClr val="EF9B11"/>
    </a:accent1>
    <a:accent2>
      <a:srgbClr val="FF8C46"/>
    </a:accent2>
    <a:accent3>
      <a:srgbClr val="828282"/>
    </a:accent3>
    <a:accent4>
      <a:srgbClr val="FFFFFF"/>
    </a:accent4>
    <a:accent5>
      <a:srgbClr val="AAAAAA"/>
    </a:accent5>
    <a:accent6>
      <a:srgbClr val="FFAF7D"/>
    </a:accent6>
    <a:hlink>
      <a:srgbClr val="EF9B11"/>
    </a:hlink>
    <a:folHlink>
      <a:srgbClr val="E05700"/>
    </a:folHlink>
  </a:clrScheme>
  <a:fontScheme name="tampl_rus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27475</TotalTime>
  <Words>788</Words>
  <Application>Microsoft Macintosh PowerPoint</Application>
  <PresentationFormat>Лист A4 (210x297 мм)</PresentationFormat>
  <Paragraphs>155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Mangal</vt:lpstr>
      <vt:lpstr>Times New Roman</vt:lpstr>
      <vt:lpstr>Wingdings</vt:lpstr>
      <vt:lpstr>Arial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Fadeeva Tatyana Aleksandrovna</dc:creator>
  <cp:lastModifiedBy>пользователь Microsoft Office</cp:lastModifiedBy>
  <cp:revision>6628</cp:revision>
  <cp:lastPrinted>2017-12-01T13:16:41Z</cp:lastPrinted>
  <dcterms:created xsi:type="dcterms:W3CDTF">2015-05-08T08:16:48Z</dcterms:created>
  <dcterms:modified xsi:type="dcterms:W3CDTF">2017-12-03T08:15:44Z</dcterms:modified>
</cp:coreProperties>
</file>