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339" r:id="rId3"/>
    <p:sldId id="319" r:id="rId4"/>
    <p:sldId id="309" r:id="rId5"/>
    <p:sldId id="322" r:id="rId6"/>
    <p:sldId id="323" r:id="rId7"/>
    <p:sldId id="328" r:id="rId8"/>
    <p:sldId id="310" r:id="rId9"/>
    <p:sldId id="331" r:id="rId10"/>
    <p:sldId id="332" r:id="rId11"/>
    <p:sldId id="311" r:id="rId12"/>
    <p:sldId id="336" r:id="rId13"/>
    <p:sldId id="330" r:id="rId14"/>
    <p:sldId id="324" r:id="rId15"/>
    <p:sldId id="325" r:id="rId16"/>
    <p:sldId id="312" r:id="rId17"/>
    <p:sldId id="342" r:id="rId18"/>
    <p:sldId id="329" r:id="rId19"/>
    <p:sldId id="344" r:id="rId20"/>
    <p:sldId id="343" r:id="rId21"/>
    <p:sldId id="345" r:id="rId22"/>
    <p:sldId id="338" r:id="rId23"/>
    <p:sldId id="316" r:id="rId24"/>
    <p:sldId id="317" r:id="rId25"/>
    <p:sldId id="318" r:id="rId26"/>
    <p:sldId id="314"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75"/>
    <p:restoredTop sz="94670"/>
  </p:normalViewPr>
  <p:slideViewPr>
    <p:cSldViewPr snapToGrid="0" snapToObjects="1">
      <p:cViewPr>
        <p:scale>
          <a:sx n="120" d="100"/>
          <a:sy n="120" d="100"/>
        </p:scale>
        <p:origin x="400"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E2873-034B-5C44-92C0-266C666CD5E0}" type="datetimeFigureOut">
              <a:rPr lang="ru-RU" smtClean="0"/>
              <a:t>15.11.17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00C19-E374-9349-B044-A26DC88DE035}" type="slidenum">
              <a:rPr lang="ru-RU" smtClean="0"/>
              <a:t>‹#›</a:t>
            </a:fld>
            <a:endParaRPr lang="ru-RU"/>
          </a:p>
        </p:txBody>
      </p:sp>
    </p:spTree>
    <p:extLst>
      <p:ext uri="{BB962C8B-B14F-4D97-AF65-F5344CB8AC3E}">
        <p14:creationId xmlns:p14="http://schemas.microsoft.com/office/powerpoint/2010/main" val="213385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8C00C19-E374-9349-B044-A26DC88DE035}" type="slidenum">
              <a:rPr lang="ru-RU" smtClean="0"/>
              <a:t>1</a:t>
            </a:fld>
            <a:endParaRPr lang="ru-RU"/>
          </a:p>
        </p:txBody>
      </p:sp>
    </p:spTree>
    <p:extLst>
      <p:ext uri="{BB962C8B-B14F-4D97-AF65-F5344CB8AC3E}">
        <p14:creationId xmlns:p14="http://schemas.microsoft.com/office/powerpoint/2010/main" val="76051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8C00C19-E374-9349-B044-A26DC88DE035}" type="slidenum">
              <a:rPr lang="ru-RU" smtClean="0"/>
              <a:t>2</a:t>
            </a:fld>
            <a:endParaRPr lang="ru-RU"/>
          </a:p>
        </p:txBody>
      </p:sp>
    </p:spTree>
    <p:extLst>
      <p:ext uri="{BB962C8B-B14F-4D97-AF65-F5344CB8AC3E}">
        <p14:creationId xmlns:p14="http://schemas.microsoft.com/office/powerpoint/2010/main" val="198318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EC5D78E-CAC9-A646-B87D-44CD1F955BD3}" type="datetime1">
              <a:rPr lang="ru-RU" smtClean="0"/>
              <a:t>15.11.17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1217871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5ED66DE-95A2-0E43-AFC2-DBA208469587}" type="datetime1">
              <a:rPr lang="ru-RU" smtClean="0"/>
              <a:t>15.11.17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116148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C64CDD-E4CD-D748-A25A-40716BF6FDE6}" type="datetime1">
              <a:rPr lang="ru-RU" smtClean="0"/>
              <a:t>15.11.17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46152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CF4979-9E92-454A-8ECA-7EDE3E77590B}" type="datetime1">
              <a:rPr lang="ru-RU" smtClean="0"/>
              <a:t>15.11.17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109631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39A198E-D666-4141-A3A2-FE42CD4D6DE1}" type="datetime1">
              <a:rPr lang="ru-RU" smtClean="0"/>
              <a:t>15.11.17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37920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D13F45D-7A6B-AD4E-9DE9-9984CE7B4300}" type="datetime1">
              <a:rPr lang="ru-RU" smtClean="0"/>
              <a:t>15.11.17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1684033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19A3965-739B-284B-9F1E-20DE3B9AE829}" type="datetime1">
              <a:rPr lang="ru-RU" smtClean="0"/>
              <a:t>15.11.17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186709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E82F275-C033-604E-847F-D3EC4D440CA7}" type="datetime1">
              <a:rPr lang="ru-RU" smtClean="0"/>
              <a:t>15.11.17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1196866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3E20033-D217-CB47-9B31-6976E6F9E121}" type="datetime1">
              <a:rPr lang="ru-RU" smtClean="0"/>
              <a:t>15.11.17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256179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FFC59A7-71FC-2247-9A82-939AD957A3EB}" type="datetime1">
              <a:rPr lang="ru-RU" smtClean="0"/>
              <a:t>15.11.17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204909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36D0F4E-D146-B243-974E-777CA894D4D8}" type="datetime1">
              <a:rPr lang="ru-RU" smtClean="0"/>
              <a:t>15.11.17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6FAD803-A7CB-7349-8D3B-5A0BA6B892DE}" type="slidenum">
              <a:rPr lang="ru-RU" smtClean="0"/>
              <a:t>‹#›</a:t>
            </a:fld>
            <a:endParaRPr lang="ru-RU"/>
          </a:p>
        </p:txBody>
      </p:sp>
    </p:spTree>
    <p:extLst>
      <p:ext uri="{BB962C8B-B14F-4D97-AF65-F5344CB8AC3E}">
        <p14:creationId xmlns:p14="http://schemas.microsoft.com/office/powerpoint/2010/main" val="20087910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1B3A8-C4C7-664B-B041-C28A4C80862F}" type="datetime1">
              <a:rPr lang="ru-RU" smtClean="0"/>
              <a:t>15.11.17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AD803-A7CB-7349-8D3B-5A0BA6B892DE}" type="slidenum">
              <a:rPr lang="ru-RU" smtClean="0"/>
              <a:t>‹#›</a:t>
            </a:fld>
            <a:endParaRPr lang="ru-RU"/>
          </a:p>
        </p:txBody>
      </p:sp>
    </p:spTree>
    <p:extLst>
      <p:ext uri="{BB962C8B-B14F-4D97-AF65-F5344CB8AC3E}">
        <p14:creationId xmlns:p14="http://schemas.microsoft.com/office/powerpoint/2010/main" val="258174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tiff"/></Relationships>
</file>

<file path=ppt/slides/_rels/slide20.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hyperlink" Target="https://www.instagram.com/borutpahor/" TargetMode="External"/><Relationship Id="rId3" Type="http://schemas.openxmlformats.org/officeDocument/2006/relationships/image" Target="../media/image1.tiff"/><Relationship Id="rId4" Type="http://schemas.openxmlformats.org/officeDocument/2006/relationships/hyperlink" Target="https://www.instagram.com/maracarfagna/" TargetMode="External"/><Relationship Id="rId5" Type="http://schemas.openxmlformats.org/officeDocument/2006/relationships/image" Target="../media/image45.jpg"/><Relationship Id="rId6" Type="http://schemas.openxmlformats.org/officeDocument/2006/relationships/image" Target="../media/image46.jpeg"/><Relationship Id="rId7" Type="http://schemas.openxmlformats.org/officeDocument/2006/relationships/image" Target="../media/image47.jp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hyperlink" Target="https://www.instagram.com/tulsigabbard/" TargetMode="External"/><Relationship Id="rId5" Type="http://schemas.openxmlformats.org/officeDocument/2006/relationships/image" Target="../media/image55.jpg"/><Relationship Id="rId6" Type="http://schemas.openxmlformats.org/officeDocument/2006/relationships/image" Target="../media/image56.jpg"/><Relationship Id="rId7" Type="http://schemas.openxmlformats.org/officeDocument/2006/relationships/image" Target="../media/image57.jpg"/><Relationship Id="rId8" Type="http://schemas.openxmlformats.org/officeDocument/2006/relationships/image" Target="../media/image58.jpg"/><Relationship Id="rId9" Type="http://schemas.openxmlformats.org/officeDocument/2006/relationships/image" Target="../media/image59.png"/><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hyperlink" Target="https://www.facebook.com/orly.levyabkasi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tiff"/><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png"/><Relationship Id="rId7"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t/>
            </a:r>
            <a:br>
              <a:rPr lang="ru-RU" dirty="0" smtClean="0"/>
            </a:br>
            <a:r>
              <a:rPr lang="ru-RU" dirty="0" err="1" smtClean="0"/>
              <a:t>Постпопулизм</a:t>
            </a:r>
            <a:r>
              <a:rPr lang="ru-RU" dirty="0" smtClean="0"/>
              <a:t> в публичной политике: актуальный мировой контекст</a:t>
            </a:r>
            <a:endParaRPr lang="ru-RU" dirty="0"/>
          </a:p>
        </p:txBody>
      </p:sp>
      <p:sp>
        <p:nvSpPr>
          <p:cNvPr id="3" name="Подзаголовок 2"/>
          <p:cNvSpPr>
            <a:spLocks noGrp="1"/>
          </p:cNvSpPr>
          <p:nvPr>
            <p:ph type="subTitle" idx="1"/>
          </p:nvPr>
        </p:nvSpPr>
        <p:spPr/>
        <p:txBody>
          <a:bodyPr/>
          <a:lstStyle/>
          <a:p>
            <a:r>
              <a:rPr lang="ru-RU" dirty="0" smtClean="0"/>
              <a:t>Аналитический обзор</a:t>
            </a:r>
          </a:p>
          <a:p>
            <a:endParaRPr lang="ru-RU" dirty="0"/>
          </a:p>
          <a:p>
            <a:r>
              <a:rPr lang="ru-RU" dirty="0" smtClean="0"/>
              <a:t>16 ноября 2017 года</a:t>
            </a:r>
          </a:p>
          <a:p>
            <a:endParaRPr lang="ru-RU" dirty="0"/>
          </a:p>
        </p:txBody>
      </p:sp>
      <p:pic>
        <p:nvPicPr>
          <p:cNvPr id="5" name="Рисунок 4"/>
          <p:cNvPicPr>
            <a:picLocks noChangeAspect="1"/>
          </p:cNvPicPr>
          <p:nvPr/>
        </p:nvPicPr>
        <p:blipFill>
          <a:blip r:embed="rId3"/>
          <a:stretch>
            <a:fillRect/>
          </a:stretch>
        </p:blipFill>
        <p:spPr>
          <a:xfrm>
            <a:off x="8610600" y="170120"/>
            <a:ext cx="3098800" cy="1041400"/>
          </a:xfrm>
          <a:prstGeom prst="rect">
            <a:avLst/>
          </a:prstGeom>
        </p:spPr>
      </p:pic>
    </p:spTree>
    <p:extLst>
      <p:ext uri="{BB962C8B-B14F-4D97-AF65-F5344CB8AC3E}">
        <p14:creationId xmlns:p14="http://schemas.microsoft.com/office/powerpoint/2010/main" val="104749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857"/>
            <a:ext cx="10257263" cy="571577"/>
          </a:xfrm>
        </p:spPr>
        <p:txBody>
          <a:bodyPr>
            <a:normAutofit fontScale="90000"/>
          </a:bodyPr>
          <a:lstStyle/>
          <a:p>
            <a:r>
              <a:rPr lang="ru-RU" sz="2800" b="1" dirty="0"/>
              <a:t>Пабло </a:t>
            </a:r>
            <a:r>
              <a:rPr lang="ru-RU" sz="2800" b="1" dirty="0" err="1"/>
              <a:t>Иглесиас</a:t>
            </a:r>
            <a:r>
              <a:rPr lang="ru-RU" sz="2800" b="1" dirty="0"/>
              <a:t> </a:t>
            </a:r>
            <a:r>
              <a:rPr lang="ru-RU" sz="2800" b="1" dirty="0" err="1"/>
              <a:t>Туррион</a:t>
            </a:r>
            <a:r>
              <a:rPr lang="ru-RU" sz="2800" b="1" dirty="0"/>
              <a:t> (Испания)</a:t>
            </a:r>
            <a:br>
              <a:rPr lang="ru-RU" sz="2800" b="1" dirty="0"/>
            </a:br>
            <a:endParaRPr lang="ru-RU" sz="2800" dirty="0"/>
          </a:p>
        </p:txBody>
      </p:sp>
      <p:sp>
        <p:nvSpPr>
          <p:cNvPr id="3" name="Объект 2"/>
          <p:cNvSpPr>
            <a:spLocks noGrp="1"/>
          </p:cNvSpPr>
          <p:nvPr>
            <p:ph idx="1"/>
          </p:nvPr>
        </p:nvSpPr>
        <p:spPr>
          <a:xfrm>
            <a:off x="838200" y="769434"/>
            <a:ext cx="4931664" cy="5952041"/>
          </a:xfrm>
        </p:spPr>
        <p:txBody>
          <a:bodyPr>
            <a:noAutofit/>
          </a:bodyPr>
          <a:lstStyle/>
          <a:p>
            <a:r>
              <a:rPr lang="ru-RU" sz="1400" dirty="0"/>
              <a:t>В </a:t>
            </a:r>
            <a:r>
              <a:rPr lang="ru-RU" sz="1400" dirty="0" smtClean="0"/>
              <a:t>Испании, где 30 лет поочередно правили правоцентристская </a:t>
            </a:r>
            <a:r>
              <a:rPr lang="ru-RU" sz="1400" dirty="0"/>
              <a:t>Народная партия и левоцентристская Социалистическая рабочая </a:t>
            </a:r>
            <a:r>
              <a:rPr lang="ru-RU" sz="1400" dirty="0" smtClean="0"/>
              <a:t>партия, в 2015 почти </a:t>
            </a:r>
            <a:r>
              <a:rPr lang="ru-RU" sz="1400" dirty="0"/>
              <a:t>вровень с двумя фаворитами по количеству набранных голосов встала </a:t>
            </a:r>
            <a:r>
              <a:rPr lang="ru-RU" sz="1400" dirty="0" smtClean="0"/>
              <a:t>новая </a:t>
            </a:r>
            <a:r>
              <a:rPr lang="ru-RU" sz="1400" dirty="0"/>
              <a:t>партия, созданная </a:t>
            </a:r>
            <a:r>
              <a:rPr lang="ru-RU" sz="1400" dirty="0" smtClean="0"/>
              <a:t>в 2014 -  левацкая </a:t>
            </a:r>
            <a:r>
              <a:rPr lang="ru-RU" sz="1400" dirty="0"/>
              <a:t>«</a:t>
            </a:r>
            <a:r>
              <a:rPr lang="ru-RU" sz="1400" dirty="0" err="1"/>
              <a:t>Подемос</a:t>
            </a:r>
            <a:r>
              <a:rPr lang="ru-RU" sz="1400" dirty="0" smtClean="0"/>
              <a:t>» («Мы можем») </a:t>
            </a:r>
            <a:r>
              <a:rPr lang="mr-IN" sz="1400" dirty="0" smtClean="0"/>
              <a:t>–</a:t>
            </a:r>
            <a:r>
              <a:rPr lang="ru-RU" sz="1400" dirty="0" smtClean="0"/>
              <a:t> испанский аналог </a:t>
            </a:r>
            <a:r>
              <a:rPr lang="en-US" sz="1400" dirty="0" smtClean="0"/>
              <a:t>Occupy Wall Street</a:t>
            </a:r>
            <a:r>
              <a:rPr lang="ru-RU" sz="1400" dirty="0" smtClean="0"/>
              <a:t>. Получила 21% голосов.</a:t>
            </a:r>
          </a:p>
          <a:p>
            <a:r>
              <a:rPr lang="ru-RU" sz="1400" dirty="0" smtClean="0"/>
              <a:t>Неформальный </a:t>
            </a:r>
            <a:r>
              <a:rPr lang="ru-RU" sz="1400" dirty="0"/>
              <a:t>лидер «</a:t>
            </a:r>
            <a:r>
              <a:rPr lang="ru-RU" sz="1400" dirty="0" err="1"/>
              <a:t>Подемос</a:t>
            </a:r>
            <a:r>
              <a:rPr lang="ru-RU" sz="1400" dirty="0"/>
              <a:t>» – 38-летний Пабло </a:t>
            </a:r>
            <a:r>
              <a:rPr lang="ru-RU" sz="1400" dirty="0" err="1"/>
              <a:t>Иглесиас</a:t>
            </a:r>
            <a:r>
              <a:rPr lang="ru-RU" sz="1400" dirty="0"/>
              <a:t> </a:t>
            </a:r>
            <a:r>
              <a:rPr lang="ru-RU" sz="1400" dirty="0" err="1"/>
              <a:t>Туррион</a:t>
            </a:r>
            <a:r>
              <a:rPr lang="ru-RU" sz="1400" dirty="0"/>
              <a:t>, университетский преподаватель политологии с длинными волосами, в рубашке навыпуск. Его избиратели – 20–30-летняя </a:t>
            </a:r>
            <a:r>
              <a:rPr lang="ru-RU" sz="1400" dirty="0" smtClean="0"/>
              <a:t>молодежь </a:t>
            </a:r>
            <a:r>
              <a:rPr lang="ru-RU" sz="1400" dirty="0"/>
              <a:t>из больших городов. Прежде игнорировавшие выборы, они впервые массово пришли на них. По словам </a:t>
            </a:r>
            <a:r>
              <a:rPr lang="ru-RU" sz="1400" dirty="0" err="1"/>
              <a:t>Иглесиаса</a:t>
            </a:r>
            <a:r>
              <a:rPr lang="ru-RU" sz="1400" dirty="0"/>
              <a:t>, «родилась новая Испания, которая проголосовала за изменение системы</a:t>
            </a:r>
            <a:r>
              <a:rPr lang="ru-RU" sz="1400" dirty="0" smtClean="0"/>
              <a:t>».</a:t>
            </a:r>
          </a:p>
          <a:p>
            <a:r>
              <a:rPr lang="ru-RU" sz="1400" dirty="0" smtClean="0"/>
              <a:t>Родился в 1978 году, преподаватель политологии, телеведущий, в 2014 избран депутатом Европарламента. диссертация посвящена гражданскому неповиновению как форме борьбы с правительством. Стал </a:t>
            </a:r>
            <a:r>
              <a:rPr lang="ru-RU" sz="1400" dirty="0"/>
              <a:t>широко известен как левый интеллектуал благодаря регулярному участию в теледебатах и </a:t>
            </a:r>
            <a:r>
              <a:rPr lang="ru-RU" sz="1400" dirty="0" smtClean="0"/>
              <a:t>публицистике, а также передачам на собственных </a:t>
            </a:r>
            <a:r>
              <a:rPr lang="ru-RU" sz="1400" dirty="0" err="1" smtClean="0"/>
              <a:t>YouTube</a:t>
            </a:r>
            <a:r>
              <a:rPr lang="ru-RU" sz="1400" dirty="0" smtClean="0"/>
              <a:t>-каналах </a:t>
            </a:r>
            <a:r>
              <a:rPr lang="ru-RU" sz="1400" dirty="0" err="1" smtClean="0"/>
              <a:t>La</a:t>
            </a:r>
            <a:r>
              <a:rPr lang="ru-RU" sz="1400" dirty="0" smtClean="0"/>
              <a:t> </a:t>
            </a:r>
            <a:r>
              <a:rPr lang="ru-RU" sz="1400" dirty="0" err="1" smtClean="0"/>
              <a:t>Tuerka</a:t>
            </a:r>
            <a:r>
              <a:rPr lang="ru-RU" sz="1400" dirty="0" smtClean="0"/>
              <a:t> и </a:t>
            </a:r>
            <a:r>
              <a:rPr lang="ru-RU" sz="1400" dirty="0" err="1" smtClean="0"/>
              <a:t>Fort</a:t>
            </a:r>
            <a:r>
              <a:rPr lang="ru-RU" sz="1400" dirty="0" smtClean="0"/>
              <a:t> </a:t>
            </a:r>
            <a:r>
              <a:rPr lang="ru-RU" sz="1400" dirty="0" err="1" smtClean="0"/>
              <a:t>Apache</a:t>
            </a:r>
            <a:r>
              <a:rPr lang="ru-RU" sz="1400" dirty="0" smtClean="0"/>
              <a:t>. С 14 лет состоял в Союзе молодых коммунистов, с 2001 участвовал в участвовал </a:t>
            </a:r>
            <a:r>
              <a:rPr lang="ru-RU" sz="1400" dirty="0"/>
              <a:t>в </a:t>
            </a:r>
            <a:r>
              <a:rPr lang="ru-RU" sz="1400" dirty="0" err="1"/>
              <a:t>альтерглобалистском</a:t>
            </a:r>
            <a:r>
              <a:rPr lang="ru-RU" sz="1400" dirty="0"/>
              <a:t> движении. </a:t>
            </a:r>
          </a:p>
          <a:p>
            <a:r>
              <a:rPr lang="ru-RU" sz="1400" dirty="0"/>
              <a:t> </a:t>
            </a:r>
            <a:r>
              <a:rPr lang="ru-RU" sz="1400" dirty="0" smtClean="0"/>
              <a:t>«</a:t>
            </a:r>
            <a:r>
              <a:rPr lang="ru-RU" sz="1400" dirty="0" err="1"/>
              <a:t>Подемос</a:t>
            </a:r>
            <a:r>
              <a:rPr lang="ru-RU" sz="1400" dirty="0"/>
              <a:t>» — это партия, возникшая на волне протеста. Вместо того чтобы начать с создания партии и выдвижения кандидатов, мы сразу перешли к действию. Протест — это единственная оправданная причина для рождения новой партии.</a:t>
            </a:r>
          </a:p>
          <a:p>
            <a:endParaRPr lang="ru-RU" sz="1200" dirty="0"/>
          </a:p>
        </p:txBody>
      </p:sp>
      <p:sp>
        <p:nvSpPr>
          <p:cNvPr id="4" name="Номер слайда 3"/>
          <p:cNvSpPr>
            <a:spLocks noGrp="1"/>
          </p:cNvSpPr>
          <p:nvPr>
            <p:ph type="sldNum" sz="quarter" idx="12"/>
          </p:nvPr>
        </p:nvSpPr>
        <p:spPr/>
        <p:txBody>
          <a:bodyPr/>
          <a:lstStyle/>
          <a:p>
            <a:fld id="{D6FAD803-A7CB-7349-8D3B-5A0BA6B892DE}" type="slidenum">
              <a:rPr lang="ru-RU" smtClean="0"/>
              <a:t>10</a:t>
            </a:fld>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727" y="2414262"/>
            <a:ext cx="3632427" cy="345945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163" y="-41661"/>
            <a:ext cx="1707513" cy="2569103"/>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005" y="2414262"/>
            <a:ext cx="2706901" cy="3942088"/>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993" y="512547"/>
            <a:ext cx="3462913" cy="1924428"/>
          </a:xfrm>
          <a:prstGeom prst="rect">
            <a:avLst/>
          </a:prstGeom>
        </p:spPr>
      </p:pic>
      <p:pic>
        <p:nvPicPr>
          <p:cNvPr id="10" name="Рисунок 9"/>
          <p:cNvPicPr>
            <a:picLocks noChangeAspect="1"/>
          </p:cNvPicPr>
          <p:nvPr/>
        </p:nvPicPr>
        <p:blipFill>
          <a:blip r:embed="rId6"/>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429176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3. Эпатажные «</a:t>
            </a:r>
            <a:r>
              <a:rPr lang="ru-RU" dirty="0" err="1" smtClean="0"/>
              <a:t>хайпожоры</a:t>
            </a:r>
            <a:r>
              <a:rPr lang="ru-RU" dirty="0" smtClean="0"/>
              <a:t>»</a:t>
            </a:r>
            <a:endParaRPr lang="ru-RU" dirty="0"/>
          </a:p>
        </p:txBody>
      </p:sp>
      <p:sp>
        <p:nvSpPr>
          <p:cNvPr id="3" name="Объект 2"/>
          <p:cNvSpPr>
            <a:spLocks noGrp="1"/>
          </p:cNvSpPr>
          <p:nvPr>
            <p:ph idx="1"/>
          </p:nvPr>
        </p:nvSpPr>
        <p:spPr/>
        <p:txBody>
          <a:bodyPr/>
          <a:lstStyle/>
          <a:p>
            <a:pPr lvl="0"/>
            <a:r>
              <a:rPr lang="ru-RU" dirty="0"/>
              <a:t>Несистемные </a:t>
            </a:r>
            <a:r>
              <a:rPr lang="ru-RU" dirty="0" err="1"/>
              <a:t>селебрити</a:t>
            </a:r>
            <a:r>
              <a:rPr lang="ru-RU" dirty="0"/>
              <a:t> без политического опыта, не стремящие встроиться в политическую систему, но использующие политические сюжеты как одну из декораций для развития своего </a:t>
            </a:r>
            <a:r>
              <a:rPr lang="ru-RU" dirty="0" smtClean="0"/>
              <a:t>имиджа.</a:t>
            </a:r>
          </a:p>
          <a:p>
            <a:pPr lvl="0"/>
            <a:r>
              <a:rPr lang="ru-RU" dirty="0" smtClean="0"/>
              <a:t>Легче, чем традиционные политики, находят общий язык с молодежью, в том числе школьниками (</a:t>
            </a:r>
            <a:r>
              <a:rPr lang="ru-RU" dirty="0" err="1" smtClean="0"/>
              <a:t>В.Франц</a:t>
            </a:r>
            <a:r>
              <a:rPr lang="ru-RU" dirty="0" smtClean="0"/>
              <a:t> в Чехии).</a:t>
            </a:r>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11</a:t>
            </a:fld>
            <a:endParaRPr lang="ru-RU"/>
          </a:p>
        </p:txBody>
      </p:sp>
      <p:pic>
        <p:nvPicPr>
          <p:cNvPr id="6" name="Рисунок 5"/>
          <p:cNvPicPr>
            <a:picLocks noChangeAspect="1"/>
          </p:cNvPicPr>
          <p:nvPr/>
        </p:nvPicPr>
        <p:blipFill>
          <a:blip r:embed="rId2"/>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2390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89297"/>
            <a:ext cx="10257263" cy="571577"/>
          </a:xfrm>
        </p:spPr>
        <p:txBody>
          <a:bodyPr>
            <a:normAutofit/>
          </a:bodyPr>
          <a:lstStyle/>
          <a:p>
            <a:r>
              <a:rPr lang="ru-RU" sz="2800" dirty="0"/>
              <a:t> Джимми </a:t>
            </a:r>
            <a:r>
              <a:rPr lang="ru-RU" sz="2800" dirty="0" err="1" smtClean="0"/>
              <a:t>Моралес</a:t>
            </a:r>
            <a:r>
              <a:rPr lang="ru-RU" sz="2800" dirty="0" smtClean="0"/>
              <a:t> (Гватемала) </a:t>
            </a:r>
            <a:endParaRPr lang="ru-RU" sz="2800" dirty="0"/>
          </a:p>
        </p:txBody>
      </p:sp>
      <p:sp>
        <p:nvSpPr>
          <p:cNvPr id="3" name="Объект 2"/>
          <p:cNvSpPr>
            <a:spLocks noGrp="1"/>
          </p:cNvSpPr>
          <p:nvPr>
            <p:ph idx="1"/>
          </p:nvPr>
        </p:nvSpPr>
        <p:spPr>
          <a:xfrm>
            <a:off x="347133" y="973273"/>
            <a:ext cx="6146439" cy="3909623"/>
          </a:xfrm>
        </p:spPr>
        <p:txBody>
          <a:bodyPr>
            <a:normAutofit fontScale="25000" lnSpcReduction="20000"/>
          </a:bodyPr>
          <a:lstStyle/>
          <a:p>
            <a:r>
              <a:rPr lang="ru-RU" sz="4600" dirty="0" smtClean="0"/>
              <a:t>1969 г.р. Бывший артист-комик. Братья Джеймс и </a:t>
            </a:r>
            <a:r>
              <a:rPr lang="ru-RU" sz="4600" dirty="0" err="1" smtClean="0"/>
              <a:t>Сэмуэль</a:t>
            </a:r>
            <a:r>
              <a:rPr lang="ru-RU" sz="4600" dirty="0" smtClean="0"/>
              <a:t> </a:t>
            </a:r>
            <a:r>
              <a:rPr lang="ru-RU" sz="4600" dirty="0" err="1" smtClean="0"/>
              <a:t>Моралесы</a:t>
            </a:r>
            <a:r>
              <a:rPr lang="ru-RU" sz="4600" dirty="0" smtClean="0"/>
              <a:t> профессионально занимались киноиндустрией. Джеймс основал компанию, выпускал популярную комедийную телепрограмму </a:t>
            </a:r>
            <a:r>
              <a:rPr lang="en-US" sz="4600" dirty="0" err="1" smtClean="0"/>
              <a:t>Moralejas</a:t>
            </a:r>
            <a:r>
              <a:rPr lang="ru-RU" sz="4600" dirty="0" smtClean="0"/>
              <a:t> (Нравы). В течение 15 лет вместе с </a:t>
            </a:r>
            <a:r>
              <a:rPr lang="ru-RU" sz="4600" dirty="0" err="1" smtClean="0"/>
              <a:t>Сэмуэлем</a:t>
            </a:r>
            <a:r>
              <a:rPr lang="ru-RU" sz="4600" dirty="0" smtClean="0"/>
              <a:t> снимался в художественных фильмах и приобрел известность как исполнитель комических ролей.  В 2011 сменил имя Джеймс на Джимми.</a:t>
            </a:r>
          </a:p>
          <a:p>
            <a:r>
              <a:rPr lang="ru-RU" sz="4600" dirty="0"/>
              <a:t>О</a:t>
            </a:r>
            <a:r>
              <a:rPr lang="ru-RU" sz="4600" dirty="0" smtClean="0"/>
              <a:t>бщественных постов не занимал В марте 2013 года избран генсеком партии Фронт национальной конвергенции, созданной в 2008 на базе Ассоциации ветеранов гражданской войны (</a:t>
            </a:r>
            <a:r>
              <a:rPr lang="en-US" sz="4600" dirty="0" err="1" smtClean="0"/>
              <a:t>Avemilgua</a:t>
            </a:r>
            <a:r>
              <a:rPr lang="ru-RU" sz="4600" dirty="0" smtClean="0"/>
              <a:t>). Фронт стоял на позициях правого национализма, консервативного республиканизма, крайнего антикоммунизма. Оппоненты утверждали, что именно </a:t>
            </a:r>
            <a:r>
              <a:rPr lang="en-US" sz="4600" dirty="0" err="1" smtClean="0"/>
              <a:t>Avemilgua</a:t>
            </a:r>
            <a:r>
              <a:rPr lang="ru-RU" sz="4600" dirty="0" smtClean="0"/>
              <a:t> является политическим центром, в котором разрабатываются установки </a:t>
            </a:r>
            <a:r>
              <a:rPr lang="ru-RU" sz="4600" dirty="0" err="1" smtClean="0"/>
              <a:t>Моралеса</a:t>
            </a:r>
            <a:r>
              <a:rPr lang="ru-RU" sz="4600" dirty="0" smtClean="0"/>
              <a:t>; сам он отрицает это. </a:t>
            </a:r>
          </a:p>
          <a:p>
            <a:r>
              <a:rPr lang="ru-RU" sz="4600" dirty="0" smtClean="0"/>
              <a:t>В программе он акцентировал внимание на жесткой борьбе с криминалом и коррупцией (лозунг </a:t>
            </a:r>
            <a:r>
              <a:rPr lang="en-US" sz="4600" dirty="0" smtClean="0"/>
              <a:t>Ni </a:t>
            </a:r>
            <a:r>
              <a:rPr lang="en-US" sz="4600" dirty="0" err="1" smtClean="0"/>
              <a:t>corrupto</a:t>
            </a:r>
            <a:r>
              <a:rPr lang="ru-RU" sz="4600" dirty="0" smtClean="0"/>
              <a:t>, </a:t>
            </a:r>
            <a:r>
              <a:rPr lang="en-US" sz="4600" dirty="0" err="1" smtClean="0"/>
              <a:t>ni</a:t>
            </a:r>
            <a:r>
              <a:rPr lang="en-US" sz="4600" dirty="0" smtClean="0"/>
              <a:t> </a:t>
            </a:r>
            <a:r>
              <a:rPr lang="en-US" sz="4600" dirty="0" err="1" smtClean="0"/>
              <a:t>ladr</a:t>
            </a:r>
            <a:r>
              <a:rPr lang="ru-RU" sz="4600" dirty="0" err="1" smtClean="0"/>
              <a:t>ó</a:t>
            </a:r>
            <a:r>
              <a:rPr lang="en-US" sz="4600" dirty="0" smtClean="0"/>
              <a:t>n</a:t>
            </a:r>
            <a:r>
              <a:rPr lang="ru-RU" sz="4600" dirty="0" smtClean="0"/>
              <a:t>), развитии образования и здравоохранения, стимулировании частного бизнеса, создающего рабочие места. Главный мотив — антикоррупционный и антикриминальный: «Нет ворам и взяточникам!» Навести порядок, ввести смертную казнь. Ключевые темы</a:t>
            </a:r>
            <a:r>
              <a:rPr lang="mr-IN" sz="4600" dirty="0" smtClean="0"/>
              <a:t>–</a:t>
            </a:r>
            <a:r>
              <a:rPr lang="ru-RU" sz="4600" dirty="0" smtClean="0"/>
              <a:t> капитализм, консервативные ценности, крепкая семья, запрет абортов. </a:t>
            </a:r>
          </a:p>
          <a:p>
            <a:r>
              <a:rPr lang="ru-RU" sz="4600" dirty="0" smtClean="0"/>
              <a:t>В </a:t>
            </a:r>
            <a:r>
              <a:rPr lang="ru-RU" sz="4600" dirty="0"/>
              <a:t>мае 2015 </a:t>
            </a:r>
            <a:r>
              <a:rPr lang="ru-RU" sz="4600" dirty="0" smtClean="0"/>
              <a:t>выдвинут </a:t>
            </a:r>
            <a:r>
              <a:rPr lang="ru-RU" sz="4600" dirty="0"/>
              <a:t>кандидатом </a:t>
            </a:r>
            <a:r>
              <a:rPr lang="ru-RU" sz="4600" dirty="0" smtClean="0"/>
              <a:t>в </a:t>
            </a:r>
            <a:r>
              <a:rPr lang="ru-RU" sz="4600" dirty="0"/>
              <a:t>президенты Гватемалы. </a:t>
            </a:r>
            <a:r>
              <a:rPr lang="ru-RU" sz="4600" dirty="0" smtClean="0"/>
              <a:t>Получил в 1-м туре 24%, во 2-м</a:t>
            </a:r>
            <a:r>
              <a:rPr lang="mr-IN" sz="4600" dirty="0" smtClean="0"/>
              <a:t>–</a:t>
            </a:r>
            <a:r>
              <a:rPr lang="ru-RU" sz="4600" dirty="0" smtClean="0"/>
              <a:t> 68% голосов. Симпатии избирателей привлекала непричастность </a:t>
            </a:r>
            <a:r>
              <a:rPr lang="ru-RU" sz="4600" dirty="0" err="1" smtClean="0"/>
              <a:t>Моралеса</a:t>
            </a:r>
            <a:r>
              <a:rPr lang="ru-RU" sz="4600" dirty="0" smtClean="0"/>
              <a:t> к элите (фактически протестное голосование с запросом на наведение порядка).</a:t>
            </a:r>
          </a:p>
          <a:p>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12</a:t>
            </a:fld>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452" y="3975880"/>
            <a:ext cx="3857244" cy="2038829"/>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324" y="2151747"/>
            <a:ext cx="4543933" cy="1808988"/>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5" y="4031363"/>
            <a:ext cx="3912534" cy="1848441"/>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009" y="3960735"/>
            <a:ext cx="3393934" cy="1927862"/>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3361" y="72749"/>
            <a:ext cx="3034477" cy="2063853"/>
          </a:xfrm>
          <a:prstGeom prst="rect">
            <a:avLst/>
          </a:prstGeom>
        </p:spPr>
      </p:pic>
      <p:pic>
        <p:nvPicPr>
          <p:cNvPr id="11" name="Рисунок 10"/>
          <p:cNvPicPr>
            <a:picLocks noChangeAspect="1"/>
          </p:cNvPicPr>
          <p:nvPr/>
        </p:nvPicPr>
        <p:blipFill>
          <a:blip r:embed="rId7"/>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660115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89297"/>
            <a:ext cx="10257263" cy="571577"/>
          </a:xfrm>
        </p:spPr>
        <p:txBody>
          <a:bodyPr>
            <a:normAutofit/>
          </a:bodyPr>
          <a:lstStyle/>
          <a:p>
            <a:r>
              <a:rPr lang="ru-RU" sz="2800" b="1" dirty="0" err="1"/>
              <a:t>Йон</a:t>
            </a:r>
            <a:r>
              <a:rPr lang="ru-RU" sz="2800" b="1" dirty="0"/>
              <a:t> </a:t>
            </a:r>
            <a:r>
              <a:rPr lang="ru-RU" sz="2800" b="1" dirty="0" err="1"/>
              <a:t>Гнарр</a:t>
            </a:r>
            <a:r>
              <a:rPr lang="ru-RU" sz="2800" b="1" dirty="0"/>
              <a:t> (Исландия)</a:t>
            </a:r>
          </a:p>
        </p:txBody>
      </p:sp>
      <p:sp>
        <p:nvSpPr>
          <p:cNvPr id="3" name="Объект 2"/>
          <p:cNvSpPr>
            <a:spLocks noGrp="1"/>
          </p:cNvSpPr>
          <p:nvPr>
            <p:ph idx="1"/>
          </p:nvPr>
        </p:nvSpPr>
        <p:spPr>
          <a:xfrm>
            <a:off x="838200" y="1014761"/>
            <a:ext cx="5846064" cy="5632927"/>
          </a:xfrm>
        </p:spPr>
        <p:txBody>
          <a:bodyPr>
            <a:normAutofit fontScale="47500" lnSpcReduction="20000"/>
          </a:bodyPr>
          <a:lstStyle/>
          <a:p>
            <a:r>
              <a:rPr lang="ru-RU" dirty="0" err="1" smtClean="0"/>
              <a:t>Стендап</a:t>
            </a:r>
            <a:r>
              <a:rPr lang="ru-RU" dirty="0" smtClean="0"/>
              <a:t>-комик. Носит на руке татуировку в виде герба Рейкьявика. </a:t>
            </a:r>
          </a:p>
          <a:p>
            <a:r>
              <a:rPr lang="ru-RU" dirty="0" smtClean="0"/>
              <a:t>В 2008 на фоне финансового кризиса стал активно выступать с политической сатирой. Создал «Самую лучшую партию», оговорив, что не собирается выполнять ни единого данного его партией обещания, но гарантирует веселое и радостное будущее: «Город не будет управляться шутками, но сатира — это отличный способ думать». «Импортировать белок из Лондона! Полярного медведя в зоопарк! Бесплатные полотенца в бассейны! Диснейленд в аэропорту! Что еще надо для счастья».</a:t>
            </a:r>
          </a:p>
          <a:p>
            <a:r>
              <a:rPr lang="ru-RU" dirty="0" smtClean="0"/>
              <a:t>В 2010 избран мэром Рейкьявика после победы партии на выборах в городской совет. На победу отреагировал шуткой: «Почему я всегда влипаю в неприятности?»</a:t>
            </a:r>
          </a:p>
          <a:p>
            <a:r>
              <a:rPr lang="ru-RU" dirty="0" smtClean="0"/>
              <a:t>После избрания мэром предпринял ряд серьезных шагов </a:t>
            </a:r>
            <a:r>
              <a:rPr lang="mr-IN" dirty="0" smtClean="0"/>
              <a:t>–</a:t>
            </a:r>
            <a:r>
              <a:rPr lang="ru-RU" dirty="0" smtClean="0"/>
              <a:t> например, запретил самолетам компаний, перевозящим </a:t>
            </a:r>
            <a:r>
              <a:rPr lang="ru-RU" dirty="0"/>
              <a:t>заключенных для тюрьмы Гуантанамо, приземляться в Рейкьявике. </a:t>
            </a:r>
            <a:r>
              <a:rPr lang="ru-RU" dirty="0" smtClean="0"/>
              <a:t>Отказался </a:t>
            </a:r>
            <a:r>
              <a:rPr lang="ru-RU" dirty="0"/>
              <a:t>встречаться с командованием НАТО, пока их военные корабли находятся в гаванях Исландии, </a:t>
            </a:r>
            <a:r>
              <a:rPr lang="ru-RU" dirty="0" smtClean="0"/>
              <a:t>что вызвало недоумение исландского парламента. «</a:t>
            </a:r>
            <a:r>
              <a:rPr lang="ru-RU" dirty="0"/>
              <a:t>Мы настолько маленькие и настолько зависим от хороших отношений с большими странами, что при любой возможности демонстрируем свое уважение. Вот поэтому, если военное судно заходит в нашу гавань, для командования мы устраиваем прием. В этом нет никакого смысла</a:t>
            </a:r>
            <a:r>
              <a:rPr lang="ru-RU" dirty="0" smtClean="0"/>
              <a:t>», - заявил он. </a:t>
            </a:r>
            <a:r>
              <a:rPr lang="ru-RU" dirty="0"/>
              <a:t>В подтверждение мирных убеждений </a:t>
            </a:r>
            <a:r>
              <a:rPr lang="ru-RU" dirty="0" smtClean="0"/>
              <a:t>его кабинет украшает картина </a:t>
            </a:r>
            <a:r>
              <a:rPr lang="ru-RU" dirty="0" err="1"/>
              <a:t>Бэнкси</a:t>
            </a:r>
            <a:r>
              <a:rPr lang="ru-RU" dirty="0"/>
              <a:t>, на которой хулиган собирается бросить не коктейль Молотова, а букет цветов.  </a:t>
            </a:r>
            <a:r>
              <a:rPr lang="ru-RU" dirty="0" smtClean="0"/>
              <a:t>В 2012 году проехался по городу в ярком платье и цветной </a:t>
            </a:r>
            <a:r>
              <a:rPr lang="ru-RU" dirty="0" err="1" smtClean="0"/>
              <a:t>балаклаве</a:t>
            </a:r>
            <a:r>
              <a:rPr lang="ru-RU" dirty="0" smtClean="0"/>
              <a:t> в знак солидарности с арестованными участниками </a:t>
            </a:r>
            <a:r>
              <a:rPr lang="en-US" dirty="0" smtClean="0"/>
              <a:t>Pussy Riot</a:t>
            </a:r>
            <a:r>
              <a:rPr lang="ru-RU" dirty="0" smtClean="0"/>
              <a:t>.</a:t>
            </a:r>
          </a:p>
          <a:p>
            <a:r>
              <a:rPr lang="ru-RU" dirty="0" smtClean="0"/>
              <a:t>Дочь - Маргрет Эдда </a:t>
            </a:r>
            <a:r>
              <a:rPr lang="ru-RU" dirty="0" err="1" smtClean="0"/>
              <a:t>Гнарр</a:t>
            </a:r>
            <a:r>
              <a:rPr lang="ru-RU" dirty="0" smtClean="0"/>
              <a:t> </a:t>
            </a:r>
            <a:r>
              <a:rPr lang="ru-RU" dirty="0"/>
              <a:t>-</a:t>
            </a:r>
            <a:r>
              <a:rPr lang="ru-RU" dirty="0" smtClean="0"/>
              <a:t> модель, фитнес-тренер и певица с черным поясом по </a:t>
            </a:r>
            <a:r>
              <a:rPr lang="ru-RU" dirty="0" err="1" smtClean="0"/>
              <a:t>тэквондо</a:t>
            </a:r>
            <a:r>
              <a:rPr lang="ru-RU" dirty="0" smtClean="0"/>
              <a:t>, число подписчиков превышает население Исландии.</a:t>
            </a:r>
          </a:p>
          <a:p>
            <a:endParaRPr lang="ru-RU" dirty="0"/>
          </a:p>
          <a:p>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13</a:t>
            </a:fld>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210" y="4881076"/>
            <a:ext cx="2763662" cy="189610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196" y="-289851"/>
            <a:ext cx="1839913" cy="3097813"/>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725" y="2781372"/>
            <a:ext cx="3388632" cy="2099704"/>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6202" y="476971"/>
            <a:ext cx="2290872" cy="2304401"/>
          </a:xfrm>
          <a:prstGeom prst="rect">
            <a:avLst/>
          </a:prstGeom>
        </p:spPr>
      </p:pic>
      <p:pic>
        <p:nvPicPr>
          <p:cNvPr id="10" name="Рисунок 9"/>
          <p:cNvPicPr>
            <a:picLocks noChangeAspect="1"/>
          </p:cNvPicPr>
          <p:nvPr/>
        </p:nvPicPr>
        <p:blipFill>
          <a:blip r:embed="rId6"/>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2045344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64764"/>
            <a:ext cx="10257263" cy="571577"/>
          </a:xfrm>
        </p:spPr>
        <p:txBody>
          <a:bodyPr>
            <a:normAutofit/>
          </a:bodyPr>
          <a:lstStyle/>
          <a:p>
            <a:r>
              <a:rPr lang="ru-RU" sz="2800" dirty="0" smtClean="0"/>
              <a:t>Владимир Франц (Чехия)</a:t>
            </a:r>
            <a:endParaRPr lang="ru-RU" sz="2800" dirty="0"/>
          </a:p>
        </p:txBody>
      </p:sp>
      <p:sp>
        <p:nvSpPr>
          <p:cNvPr id="3" name="Объект 2"/>
          <p:cNvSpPr>
            <a:spLocks noGrp="1"/>
          </p:cNvSpPr>
          <p:nvPr>
            <p:ph idx="1"/>
          </p:nvPr>
        </p:nvSpPr>
        <p:spPr>
          <a:xfrm>
            <a:off x="838200" y="1234439"/>
            <a:ext cx="6449568" cy="4942523"/>
          </a:xfrm>
        </p:spPr>
        <p:txBody>
          <a:bodyPr>
            <a:normAutofit fontScale="62500" lnSpcReduction="20000"/>
          </a:bodyPr>
          <a:lstStyle/>
          <a:p>
            <a:r>
              <a:rPr lang="ru-RU" dirty="0" smtClean="0"/>
              <a:t>Композитор-авангардист, с ног до головы покрытый татуировками. Называет их боди-артом. Лицо покрыто хаотичными зелеными и красными узорами, выбитыми на голубом фоне. На руке изображен чешский композитор Богуслав Мартину, а на груди - распятие Христа.</a:t>
            </a:r>
          </a:p>
          <a:p>
            <a:r>
              <a:rPr lang="ru-RU" dirty="0" smtClean="0"/>
              <a:t>Получил на выборах 2013 6,8% голосов.  Оценил расходы на выборную кампанию в 25 тыс. долл., основной акцент делался на волонтеров и сарафанное радио.</a:t>
            </a:r>
          </a:p>
          <a:p>
            <a:r>
              <a:rPr lang="ru-RU" dirty="0" smtClean="0"/>
              <a:t>Ориентировался на молодежь. Обещал легализовать марихуану. Социология давала 44% голосов школьников, объясняя это не внешностью, а отсутствием другого выбора. Чтобы не ущемлять права юных граждан, в средних школах Праги провели имитацию выборов, на которых он получил 60 тыс. голосов.</a:t>
            </a:r>
          </a:p>
          <a:p>
            <a:r>
              <a:rPr lang="ru-RU" dirty="0" smtClean="0"/>
              <a:t>Признавался, что мало смыслит </a:t>
            </a:r>
            <a:r>
              <a:rPr lang="ru-RU" dirty="0"/>
              <a:t>в экономических вопросах. </a:t>
            </a:r>
            <a:r>
              <a:rPr lang="ru-RU" dirty="0" smtClean="0"/>
              <a:t>Обещал соблюдать </a:t>
            </a:r>
            <a:r>
              <a:rPr lang="ru-RU" dirty="0"/>
              <a:t>гражданские права, следовать по пути демократического развития и уделять больше внимания развитию экологически безопасных видов энергетики</a:t>
            </a:r>
            <a:r>
              <a:rPr lang="ru-RU" dirty="0" smtClean="0"/>
              <a:t>.</a:t>
            </a:r>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14</a:t>
            </a:fld>
            <a:endParaRPr lang="ru-RU"/>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7287768" y="651559"/>
            <a:ext cx="4036264" cy="2679173"/>
          </a:xfrm>
          <a:prstGeom prst="rect">
            <a:avLst/>
          </a:prstGeom>
          <a:noFill/>
          <a:ln>
            <a:noFill/>
          </a:ln>
        </p:spPr>
      </p:pic>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7929601" y="3257634"/>
            <a:ext cx="2532836" cy="3600366"/>
          </a:xfrm>
          <a:prstGeom prst="rect">
            <a:avLst/>
          </a:prstGeom>
          <a:noFill/>
          <a:ln>
            <a:noFill/>
          </a:ln>
        </p:spPr>
      </p:pic>
      <p:pic>
        <p:nvPicPr>
          <p:cNvPr id="8" name="Рисунок 7"/>
          <p:cNvPicPr>
            <a:picLocks noChangeAspect="1"/>
          </p:cNvPicPr>
          <p:nvPr/>
        </p:nvPicPr>
        <p:blipFill>
          <a:blip r:embed="rId4"/>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466252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41664"/>
            <a:ext cx="10257263" cy="571577"/>
          </a:xfrm>
        </p:spPr>
        <p:txBody>
          <a:bodyPr>
            <a:normAutofit fontScale="90000"/>
          </a:bodyPr>
          <a:lstStyle/>
          <a:p>
            <a:r>
              <a:rPr lang="ru-RU" sz="2800" b="1" dirty="0"/>
              <a:t>Рихард </a:t>
            </a:r>
            <a:r>
              <a:rPr lang="ru-RU" sz="2800" b="1" dirty="0" err="1"/>
              <a:t>Лунгер</a:t>
            </a:r>
            <a:r>
              <a:rPr lang="ru-RU" sz="2800" b="1" dirty="0"/>
              <a:t> (Австрия)</a:t>
            </a:r>
            <a:br>
              <a:rPr lang="ru-RU" sz="2800" b="1" dirty="0"/>
            </a:br>
            <a:endParaRPr lang="ru-RU" sz="2800" dirty="0"/>
          </a:p>
        </p:txBody>
      </p:sp>
      <p:sp>
        <p:nvSpPr>
          <p:cNvPr id="3" name="Объект 2"/>
          <p:cNvSpPr>
            <a:spLocks noGrp="1"/>
          </p:cNvSpPr>
          <p:nvPr>
            <p:ph idx="1"/>
          </p:nvPr>
        </p:nvSpPr>
        <p:spPr>
          <a:xfrm>
            <a:off x="838200" y="1014760"/>
            <a:ext cx="4801235" cy="5578063"/>
          </a:xfrm>
        </p:spPr>
        <p:txBody>
          <a:bodyPr>
            <a:noAutofit/>
          </a:bodyPr>
          <a:lstStyle/>
          <a:p>
            <a:r>
              <a:rPr lang="ru-RU" sz="1600" dirty="0"/>
              <a:t>Австрийский </a:t>
            </a:r>
            <a:r>
              <a:rPr lang="ru-RU" sz="1600" dirty="0" smtClean="0"/>
              <a:t>миллиардер 1932 г.р. Бывший строительный подрядчик, многолетний спонсор Венского бала, приглашающий мировых знаменитостей за очень высокие гонорары. Строил АЗС, построил первую </a:t>
            </a:r>
            <a:r>
              <a:rPr lang="ru-RU" sz="1600" dirty="0"/>
              <a:t>мечеть Вены на берегу Дуная</a:t>
            </a:r>
            <a:r>
              <a:rPr lang="ru-RU" sz="1600" dirty="0" smtClean="0"/>
              <a:t>. В 1990 открыл торговый центр в рабочем районе, регулярно приглашал туда знаменитостей для </a:t>
            </a:r>
            <a:r>
              <a:rPr lang="ru-RU" sz="1600" dirty="0"/>
              <a:t>представлений и автографов, что было революционной маркетинговой стратегией для консервативной Вены. </a:t>
            </a:r>
            <a:r>
              <a:rPr lang="ru-RU" sz="1600" dirty="0" smtClean="0"/>
              <a:t>Добился изменений правил работы магазинов </a:t>
            </a:r>
            <a:r>
              <a:rPr lang="mr-IN" sz="1600" dirty="0" smtClean="0"/>
              <a:t>–</a:t>
            </a:r>
            <a:r>
              <a:rPr lang="ru-RU" sz="1600" dirty="0" smtClean="0"/>
              <a:t> продление времени работы по будним дням и по субботам. Приглашение знаменитостей на бал регулярно критиковалось СМИ как манера нуворишей. Снимался в сериалах, документальных фильмах. </a:t>
            </a:r>
            <a:r>
              <a:rPr lang="ru-RU" sz="1600" dirty="0"/>
              <a:t> </a:t>
            </a:r>
            <a:r>
              <a:rPr lang="ru-RU" sz="1600" dirty="0" smtClean="0"/>
              <a:t>О семье </a:t>
            </a:r>
            <a:r>
              <a:rPr lang="ru-RU" sz="1600" dirty="0" err="1" smtClean="0"/>
              <a:t>Лунгеров</a:t>
            </a:r>
            <a:r>
              <a:rPr lang="ru-RU" sz="1600" dirty="0" smtClean="0"/>
              <a:t> снималось реалити-шоу: Ричард и Кристина </a:t>
            </a:r>
            <a:r>
              <a:rPr lang="ru-RU" sz="1600" dirty="0" err="1" smtClean="0"/>
              <a:t>Лугнер</a:t>
            </a:r>
            <a:r>
              <a:rPr lang="ru-RU" sz="1600" dirty="0" smtClean="0"/>
              <a:t>, их дочь Жаклин (род. 1993), и теща Ричарда </a:t>
            </a:r>
            <a:r>
              <a:rPr lang="ru-RU" sz="1600" dirty="0" err="1" smtClean="0"/>
              <a:t>Лугнера</a:t>
            </a:r>
            <a:r>
              <a:rPr lang="ru-RU" sz="1600" dirty="0" smtClean="0"/>
              <a:t>, Марта </a:t>
            </a:r>
            <a:r>
              <a:rPr lang="ru-RU" sz="1600" dirty="0" err="1" smtClean="0"/>
              <a:t>Хайдингер</a:t>
            </a:r>
            <a:r>
              <a:rPr lang="ru-RU" sz="1600" dirty="0" smtClean="0"/>
              <a:t>, дома, на работе и в отпуске. Кристина </a:t>
            </a:r>
            <a:r>
              <a:rPr lang="ru-RU" sz="1600" dirty="0" err="1" smtClean="0"/>
              <a:t>Лугнер</a:t>
            </a:r>
            <a:r>
              <a:rPr lang="ru-RU" sz="1600" dirty="0" smtClean="0"/>
              <a:t> совместно написала книгу «Как женщины делают себя успешными» (2004), в которой она консультирует женщин-карьеристок по вопросам этикета . В 2014 в возрасте 81 года женился на немецкой модели </a:t>
            </a:r>
            <a:r>
              <a:rPr lang="en-US" sz="1600" dirty="0" smtClean="0"/>
              <a:t>Playboy</a:t>
            </a:r>
            <a:r>
              <a:rPr lang="ru-RU" sz="1600" dirty="0" smtClean="0"/>
              <a:t>. </a:t>
            </a:r>
          </a:p>
          <a:p>
            <a:endParaRPr lang="ru-RU" sz="1200" dirty="0"/>
          </a:p>
          <a:p>
            <a:endParaRPr lang="ru-RU" sz="1200" dirty="0"/>
          </a:p>
        </p:txBody>
      </p:sp>
      <p:sp>
        <p:nvSpPr>
          <p:cNvPr id="4" name="Номер слайда 3"/>
          <p:cNvSpPr>
            <a:spLocks noGrp="1"/>
          </p:cNvSpPr>
          <p:nvPr>
            <p:ph type="sldNum" sz="quarter" idx="12"/>
          </p:nvPr>
        </p:nvSpPr>
        <p:spPr/>
        <p:txBody>
          <a:bodyPr/>
          <a:lstStyle/>
          <a:p>
            <a:fld id="{D6FAD803-A7CB-7349-8D3B-5A0BA6B892DE}" type="slidenum">
              <a:rPr lang="ru-RU" smtClean="0"/>
              <a:t>15</a:t>
            </a:fld>
            <a:endParaRPr lang="ru-RU"/>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7665075" y="495549"/>
            <a:ext cx="5714365" cy="4050665"/>
          </a:xfrm>
          <a:prstGeom prst="rect">
            <a:avLst/>
          </a:prstGeom>
          <a:noFill/>
          <a:ln>
            <a:noFill/>
          </a:ln>
        </p:spPr>
      </p:pic>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5589905" y="644238"/>
            <a:ext cx="3020695" cy="2013585"/>
          </a:xfrm>
          <a:prstGeom prst="rect">
            <a:avLst/>
          </a:prstGeom>
          <a:noFill/>
          <a:ln>
            <a:noFill/>
          </a:ln>
        </p:spPr>
      </p:pic>
      <p:sp>
        <p:nvSpPr>
          <p:cNvPr id="7" name="Прямоугольник 6"/>
          <p:cNvSpPr/>
          <p:nvPr/>
        </p:nvSpPr>
        <p:spPr>
          <a:xfrm>
            <a:off x="6031986" y="4803101"/>
            <a:ext cx="5708909" cy="1323439"/>
          </a:xfrm>
          <a:prstGeom prst="rect">
            <a:avLst/>
          </a:prstGeom>
        </p:spPr>
        <p:txBody>
          <a:bodyPr wrap="square">
            <a:spAutoFit/>
          </a:bodyPr>
          <a:lstStyle/>
          <a:p>
            <a:r>
              <a:rPr lang="ru-RU" sz="1600" dirty="0" smtClean="0"/>
              <a:t>В конце 90-х передал бизнес сыновьям и пошел в политику. На президентских выборах-1998 занял 4-е место (9,91%). Уровень известности составил 90%.</a:t>
            </a:r>
          </a:p>
          <a:p>
            <a:r>
              <a:rPr lang="ru-RU" sz="1600" dirty="0" smtClean="0"/>
              <a:t>На президентских выборах-2016 получил 2,35% (87,8 тыс. голосов).</a:t>
            </a:r>
          </a:p>
        </p:txBody>
      </p:sp>
      <p:pic>
        <p:nvPicPr>
          <p:cNvPr id="9" name="Рисунок 8"/>
          <p:cNvPicPr>
            <a:picLocks noChangeAspect="1"/>
          </p:cNvPicPr>
          <p:nvPr/>
        </p:nvPicPr>
        <p:blipFill>
          <a:blip r:embed="rId4"/>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45351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4. Представители молодого поколения</a:t>
            </a:r>
            <a:endParaRPr lang="ru-RU" dirty="0"/>
          </a:p>
        </p:txBody>
      </p:sp>
      <p:sp>
        <p:nvSpPr>
          <p:cNvPr id="3" name="Объект 2"/>
          <p:cNvSpPr>
            <a:spLocks noGrp="1"/>
          </p:cNvSpPr>
          <p:nvPr>
            <p:ph idx="1"/>
          </p:nvPr>
        </p:nvSpPr>
        <p:spPr/>
        <p:txBody>
          <a:bodyPr/>
          <a:lstStyle/>
          <a:p>
            <a:pPr marL="0" lvl="0" indent="0">
              <a:buNone/>
            </a:pPr>
            <a:r>
              <a:rPr lang="ru-RU" dirty="0" smtClean="0"/>
              <a:t>Могут быть разделены на две категории:</a:t>
            </a:r>
          </a:p>
          <a:p>
            <a:r>
              <a:rPr lang="ru-RU" dirty="0" smtClean="0"/>
              <a:t>Молодые люди 15-20 лет, сочетающие преимущества возраста и технологии «</a:t>
            </a:r>
            <a:r>
              <a:rPr lang="ru-RU" dirty="0" err="1" smtClean="0"/>
              <a:t>хайпа</a:t>
            </a:r>
            <a:r>
              <a:rPr lang="ru-RU" dirty="0" smtClean="0"/>
              <a:t>».</a:t>
            </a:r>
            <a:endParaRPr lang="ru-RU" dirty="0"/>
          </a:p>
          <a:p>
            <a:r>
              <a:rPr lang="ru-RU" dirty="0" smtClean="0"/>
              <a:t>«</a:t>
            </a:r>
            <a:r>
              <a:rPr lang="ru-RU" dirty="0"/>
              <a:t>Квантовые технократы» </a:t>
            </a:r>
            <a:r>
              <a:rPr lang="ru-RU" dirty="0" smtClean="0"/>
              <a:t>– системные </a:t>
            </a:r>
            <a:r>
              <a:rPr lang="ru-RU" dirty="0"/>
              <a:t>политики повышенной мощности – в </a:t>
            </a:r>
            <a:r>
              <a:rPr lang="ru-RU" dirty="0" smtClean="0"/>
              <a:t>том числе за </a:t>
            </a:r>
            <a:r>
              <a:rPr lang="ru-RU" dirty="0"/>
              <a:t>счет ресурса </a:t>
            </a:r>
            <a:r>
              <a:rPr lang="ru-RU" dirty="0" smtClean="0"/>
              <a:t>молодости. Не могут быть в полной мере отнесены к «</a:t>
            </a:r>
            <a:r>
              <a:rPr lang="ru-RU" dirty="0" err="1" smtClean="0"/>
              <a:t>постпопулистам</a:t>
            </a:r>
            <a:r>
              <a:rPr lang="ru-RU" dirty="0" smtClean="0"/>
              <a:t>», хотя способны создавать запрос избирателей на смену поколений в истеблишменте.</a:t>
            </a:r>
          </a:p>
        </p:txBody>
      </p:sp>
      <p:sp>
        <p:nvSpPr>
          <p:cNvPr id="4" name="Номер слайда 3"/>
          <p:cNvSpPr>
            <a:spLocks noGrp="1"/>
          </p:cNvSpPr>
          <p:nvPr>
            <p:ph type="sldNum" sz="quarter" idx="12"/>
          </p:nvPr>
        </p:nvSpPr>
        <p:spPr/>
        <p:txBody>
          <a:bodyPr/>
          <a:lstStyle/>
          <a:p>
            <a:fld id="{D6FAD803-A7CB-7349-8D3B-5A0BA6B892DE}" type="slidenum">
              <a:rPr lang="ru-RU" smtClean="0"/>
              <a:t>16</a:t>
            </a:fld>
            <a:endParaRPr lang="ru-RU"/>
          </a:p>
        </p:txBody>
      </p:sp>
      <p:pic>
        <p:nvPicPr>
          <p:cNvPr id="6" name="Рисунок 5"/>
          <p:cNvPicPr>
            <a:picLocks noChangeAspect="1"/>
          </p:cNvPicPr>
          <p:nvPr/>
        </p:nvPicPr>
        <p:blipFill>
          <a:blip r:embed="rId2"/>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945399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Диз</a:t>
            </a:r>
            <a:r>
              <a:rPr lang="ru-RU" dirty="0" smtClean="0"/>
              <a:t> </a:t>
            </a:r>
            <a:r>
              <a:rPr lang="ru-RU" dirty="0"/>
              <a:t>Н</a:t>
            </a:r>
            <a:r>
              <a:rPr lang="ru-RU" dirty="0" smtClean="0"/>
              <a:t>атс</a:t>
            </a:r>
            <a:endParaRPr lang="ru-RU" dirty="0"/>
          </a:p>
        </p:txBody>
      </p:sp>
      <p:sp>
        <p:nvSpPr>
          <p:cNvPr id="3" name="Объект 2"/>
          <p:cNvSpPr>
            <a:spLocks noGrp="1"/>
          </p:cNvSpPr>
          <p:nvPr>
            <p:ph idx="1"/>
          </p:nvPr>
        </p:nvSpPr>
        <p:spPr/>
        <p:txBody>
          <a:bodyPr>
            <a:normAutofit/>
          </a:bodyPr>
          <a:lstStyle/>
          <a:p>
            <a:r>
              <a:rPr lang="ru-RU" sz="1600" dirty="0" smtClean="0">
                <a:solidFill>
                  <a:schemeClr val="dk1"/>
                </a:solidFill>
              </a:rPr>
              <a:t>Кандидат </a:t>
            </a:r>
            <a:r>
              <a:rPr lang="ru-RU" sz="1600" dirty="0">
                <a:solidFill>
                  <a:schemeClr val="dk1"/>
                </a:solidFill>
              </a:rPr>
              <a:t>в президенты от третьей партии, </a:t>
            </a:r>
            <a:r>
              <a:rPr lang="ru-RU" sz="1600" dirty="0" smtClean="0">
                <a:solidFill>
                  <a:schemeClr val="dk1"/>
                </a:solidFill>
              </a:rPr>
              <a:t>заявляющей о желании бросить вызов </a:t>
            </a:r>
            <a:r>
              <a:rPr lang="ru-RU" sz="1600" dirty="0">
                <a:solidFill>
                  <a:schemeClr val="dk1"/>
                </a:solidFill>
              </a:rPr>
              <a:t>политической системе Америки. "</a:t>
            </a:r>
            <a:r>
              <a:rPr lang="en-US" sz="1600" dirty="0" err="1">
                <a:solidFill>
                  <a:schemeClr val="dk1"/>
                </a:solidFill>
              </a:rPr>
              <a:t>Deez</a:t>
            </a:r>
            <a:r>
              <a:rPr lang="en-US" sz="1600" dirty="0">
                <a:solidFill>
                  <a:schemeClr val="dk1"/>
                </a:solidFill>
              </a:rPr>
              <a:t> Nuts</a:t>
            </a:r>
            <a:r>
              <a:rPr lang="ru-RU" sz="1600" dirty="0">
                <a:solidFill>
                  <a:schemeClr val="dk1"/>
                </a:solidFill>
              </a:rPr>
              <a:t>" надеется создать движение для того, чтобы мобилизовать избирателей, которых не устраивает состояние выборного </a:t>
            </a:r>
            <a:r>
              <a:rPr lang="ru-RU" sz="1600" dirty="0" smtClean="0">
                <a:solidFill>
                  <a:schemeClr val="dk1"/>
                </a:solidFill>
              </a:rPr>
              <a:t>процесса. В некоторых опросах получают до 8-9% голосов.</a:t>
            </a:r>
          </a:p>
          <a:p>
            <a:r>
              <a:rPr lang="ru-RU" sz="1600" dirty="0" smtClean="0">
                <a:solidFill>
                  <a:schemeClr val="dk1"/>
                </a:solidFill>
              </a:rPr>
              <a:t>В реальности</a:t>
            </a:r>
            <a:r>
              <a:rPr lang="ru-RU" sz="1600" dirty="0">
                <a:solidFill>
                  <a:schemeClr val="dk1"/>
                </a:solidFill>
              </a:rPr>
              <a:t> </a:t>
            </a:r>
            <a:r>
              <a:rPr lang="ru-RU" sz="1600" dirty="0" smtClean="0">
                <a:solidFill>
                  <a:schemeClr val="dk1"/>
                </a:solidFill>
              </a:rPr>
              <a:t>"</a:t>
            </a:r>
            <a:r>
              <a:rPr lang="en-US" sz="1600" dirty="0" err="1">
                <a:solidFill>
                  <a:schemeClr val="dk1"/>
                </a:solidFill>
              </a:rPr>
              <a:t>Deez</a:t>
            </a:r>
            <a:r>
              <a:rPr lang="en-US" sz="1600" dirty="0">
                <a:solidFill>
                  <a:schemeClr val="dk1"/>
                </a:solidFill>
              </a:rPr>
              <a:t> Nuts</a:t>
            </a:r>
            <a:r>
              <a:rPr lang="ru-RU" sz="1600" dirty="0">
                <a:solidFill>
                  <a:schemeClr val="dk1"/>
                </a:solidFill>
              </a:rPr>
              <a:t>" – это пятнадцатилетний подросток из штата Айова по имени </a:t>
            </a:r>
            <a:r>
              <a:rPr lang="ru-RU" sz="1600" dirty="0" err="1">
                <a:solidFill>
                  <a:schemeClr val="dk1"/>
                </a:solidFill>
              </a:rPr>
              <a:t>Брэди</a:t>
            </a:r>
            <a:r>
              <a:rPr lang="ru-RU" sz="1600" dirty="0">
                <a:solidFill>
                  <a:schemeClr val="dk1"/>
                </a:solidFill>
              </a:rPr>
              <a:t> </a:t>
            </a:r>
            <a:r>
              <a:rPr lang="ru-RU" sz="1600" dirty="0" err="1">
                <a:solidFill>
                  <a:schemeClr val="dk1"/>
                </a:solidFill>
              </a:rPr>
              <a:t>Олсон</a:t>
            </a:r>
            <a:r>
              <a:rPr lang="ru-RU" sz="1600" dirty="0">
                <a:solidFill>
                  <a:schemeClr val="dk1"/>
                </a:solidFill>
              </a:rPr>
              <a:t>. </a:t>
            </a:r>
            <a:r>
              <a:rPr lang="ru-RU" sz="1600" dirty="0" smtClean="0">
                <a:solidFill>
                  <a:schemeClr val="dk1"/>
                </a:solidFill>
              </a:rPr>
              <a:t> </a:t>
            </a:r>
          </a:p>
          <a:p>
            <a:r>
              <a:rPr lang="ru-RU" sz="1600" dirty="0" smtClean="0">
                <a:solidFill>
                  <a:schemeClr val="dk1"/>
                </a:solidFill>
              </a:rPr>
              <a:t>По </a:t>
            </a:r>
            <a:r>
              <a:rPr lang="ru-RU" sz="1600" dirty="0">
                <a:solidFill>
                  <a:schemeClr val="dk1"/>
                </a:solidFill>
              </a:rPr>
              <a:t>словам </a:t>
            </a:r>
            <a:r>
              <a:rPr lang="ru-RU" sz="1600" dirty="0" err="1">
                <a:solidFill>
                  <a:schemeClr val="dk1"/>
                </a:solidFill>
              </a:rPr>
              <a:t>Брэди</a:t>
            </a:r>
            <a:r>
              <a:rPr lang="ru-RU" sz="1600" dirty="0">
                <a:solidFill>
                  <a:schemeClr val="dk1"/>
                </a:solidFill>
              </a:rPr>
              <a:t> </a:t>
            </a:r>
            <a:r>
              <a:rPr lang="ru-RU" sz="1600" dirty="0" err="1">
                <a:solidFill>
                  <a:schemeClr val="dk1"/>
                </a:solidFill>
              </a:rPr>
              <a:t>Олсона</a:t>
            </a:r>
            <a:r>
              <a:rPr lang="ru-RU" sz="1600" dirty="0">
                <a:solidFill>
                  <a:schemeClr val="dk1"/>
                </a:solidFill>
              </a:rPr>
              <a:t>, он решил «баллотироваться в президенты» потому, что «разочаровался в двухпартийной системе</a:t>
            </a:r>
            <a:r>
              <a:rPr lang="ru-RU" sz="1600" dirty="0" smtClean="0">
                <a:solidFill>
                  <a:schemeClr val="dk1"/>
                </a:solidFill>
              </a:rPr>
              <a:t>» </a:t>
            </a:r>
            <a:r>
              <a:rPr lang="ru-RU" sz="1600" dirty="0">
                <a:solidFill>
                  <a:schemeClr val="dk1"/>
                </a:solidFill>
              </a:rPr>
              <a:t>в принципе, как и другие граждане </a:t>
            </a:r>
            <a:r>
              <a:rPr lang="ru-RU" sz="1600" dirty="0" smtClean="0">
                <a:solidFill>
                  <a:schemeClr val="dk1"/>
                </a:solidFill>
              </a:rPr>
              <a:t>Америки.</a:t>
            </a:r>
            <a:endParaRPr lang="ru-RU" sz="1600" dirty="0"/>
          </a:p>
        </p:txBody>
      </p:sp>
      <p:sp>
        <p:nvSpPr>
          <p:cNvPr id="4" name="Номер слайда 3"/>
          <p:cNvSpPr>
            <a:spLocks noGrp="1"/>
          </p:cNvSpPr>
          <p:nvPr>
            <p:ph type="sldNum" sz="quarter" idx="12"/>
          </p:nvPr>
        </p:nvSpPr>
        <p:spPr/>
        <p:txBody>
          <a:bodyPr/>
          <a:lstStyle/>
          <a:p>
            <a:fld id="{D6FAD803-A7CB-7349-8D3B-5A0BA6B892DE}" type="slidenum">
              <a:rPr lang="ru-RU" smtClean="0"/>
              <a:t>17</a:t>
            </a:fld>
            <a:endParaRPr lang="ru-RU"/>
          </a:p>
        </p:txBody>
      </p:sp>
      <p:pic>
        <p:nvPicPr>
          <p:cNvPr id="5" name="Рисунок 4"/>
          <p:cNvPicPr>
            <a:picLocks noChangeAspect="1"/>
          </p:cNvPicPr>
          <p:nvPr/>
        </p:nvPicPr>
        <p:blipFill>
          <a:blip r:embed="rId2"/>
          <a:stretch>
            <a:fillRect/>
          </a:stretch>
        </p:blipFill>
        <p:spPr>
          <a:xfrm>
            <a:off x="10792047" y="82766"/>
            <a:ext cx="1278860" cy="429781"/>
          </a:xfrm>
          <a:prstGeom prst="rect">
            <a:avLst/>
          </a:prstGeom>
        </p:spPr>
      </p:pic>
      <p:pic>
        <p:nvPicPr>
          <p:cNvPr id="6" name="Объект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57" y="3575081"/>
            <a:ext cx="5121606" cy="2878881"/>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0937" y="3624515"/>
            <a:ext cx="3026484" cy="1702397"/>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994" y="4078263"/>
            <a:ext cx="3274272" cy="1872516"/>
          </a:xfrm>
          <a:prstGeom prst="rect">
            <a:avLst/>
          </a:prstGeom>
        </p:spPr>
      </p:pic>
    </p:spTree>
    <p:extLst>
      <p:ext uri="{BB962C8B-B14F-4D97-AF65-F5344CB8AC3E}">
        <p14:creationId xmlns:p14="http://schemas.microsoft.com/office/powerpoint/2010/main" val="15412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58658"/>
            <a:ext cx="10257263" cy="571577"/>
          </a:xfrm>
        </p:spPr>
        <p:txBody>
          <a:bodyPr>
            <a:normAutofit/>
          </a:bodyPr>
          <a:lstStyle/>
          <a:p>
            <a:r>
              <a:rPr lang="ru-RU" sz="2800" dirty="0" smtClean="0"/>
              <a:t>Себастьян </a:t>
            </a:r>
            <a:r>
              <a:rPr lang="ru-RU" sz="2800" dirty="0" err="1" smtClean="0"/>
              <a:t>Курц</a:t>
            </a:r>
            <a:r>
              <a:rPr lang="ru-RU" sz="2800" dirty="0" smtClean="0"/>
              <a:t> (Австрия)</a:t>
            </a:r>
            <a:endParaRPr lang="ru-RU" sz="2800" dirty="0"/>
          </a:p>
        </p:txBody>
      </p:sp>
      <p:sp>
        <p:nvSpPr>
          <p:cNvPr id="3" name="Объект 2"/>
          <p:cNvSpPr>
            <a:spLocks noGrp="1"/>
          </p:cNvSpPr>
          <p:nvPr>
            <p:ph idx="1"/>
          </p:nvPr>
        </p:nvSpPr>
        <p:spPr>
          <a:xfrm>
            <a:off x="838200" y="1078991"/>
            <a:ext cx="4337304" cy="5642483"/>
          </a:xfrm>
        </p:spPr>
        <p:txBody>
          <a:bodyPr>
            <a:noAutofit/>
          </a:bodyPr>
          <a:lstStyle/>
          <a:p>
            <a:r>
              <a:rPr lang="ru-RU" sz="1500" dirty="0" smtClean="0"/>
              <a:t>1986 г.р. В 17 лет стал членом молодежного отделения Австрийской народной партии, в 23 года возглавил его венский комитет. С 2011 </a:t>
            </a:r>
            <a:r>
              <a:rPr lang="mr-IN" sz="1500" dirty="0" smtClean="0"/>
              <a:t>–</a:t>
            </a:r>
            <a:r>
              <a:rPr lang="ru-RU" sz="1500" dirty="0" smtClean="0"/>
              <a:t> госсекретарь по делам интеграции. Под девизом «Сокращение предрассудков, создание мотивации» занимался попытками успешной адаптации мигрантов. </a:t>
            </a:r>
          </a:p>
          <a:p>
            <a:r>
              <a:rPr lang="ru-RU" sz="1500" dirty="0" smtClean="0"/>
              <a:t>С 2013 </a:t>
            </a:r>
            <a:r>
              <a:rPr lang="mr-IN" sz="1500" dirty="0" smtClean="0"/>
              <a:t>–</a:t>
            </a:r>
            <a:r>
              <a:rPr lang="ru-RU" sz="1500" dirty="0" smtClean="0"/>
              <a:t> министр иностранных дел и интеграции (самый молодой глава МИД в мире, на момент назначения был студентом и не имел законченного высшего образования). Наибольшим успехом была деятельность по урегулированию кризиса с беженцами (к концу 2015 убежище в Австрии искали около 90 тыс. человек). Вопреки ЕС заключил сделку Австрии </a:t>
            </a:r>
            <a:r>
              <a:rPr lang="ru-RU" sz="1500" dirty="0"/>
              <a:t>с</a:t>
            </a:r>
            <a:r>
              <a:rPr lang="ru-RU" sz="1500" dirty="0" smtClean="0"/>
              <a:t> несколькими восточноевропейскими странами, чтобы закрыть миграционный путь через Балканы. Приток беженцев сократился. При этом не позиционировал себя ни как резкий противник миграции, ни как сторонник открытых границ. Провел также структурную реформу в Федеральном министерстве Европы, интеграции и иностранных дел, укрепил роль Австрии как центра диалога и участника процесса ядерного разоружения.</a:t>
            </a:r>
          </a:p>
          <a:p>
            <a:endParaRPr lang="ru-RU" sz="1500" dirty="0"/>
          </a:p>
        </p:txBody>
      </p:sp>
      <p:sp>
        <p:nvSpPr>
          <p:cNvPr id="4" name="Номер слайда 3"/>
          <p:cNvSpPr>
            <a:spLocks noGrp="1"/>
          </p:cNvSpPr>
          <p:nvPr>
            <p:ph type="sldNum" sz="quarter" idx="12"/>
          </p:nvPr>
        </p:nvSpPr>
        <p:spPr/>
        <p:txBody>
          <a:bodyPr/>
          <a:lstStyle/>
          <a:p>
            <a:fld id="{D6FAD803-A7CB-7349-8D3B-5A0BA6B892DE}" type="slidenum">
              <a:rPr lang="ru-RU" smtClean="0"/>
              <a:t>18</a:t>
            </a:fld>
            <a:endParaRPr lang="ru-RU"/>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8098041" y="-174099"/>
            <a:ext cx="2908300" cy="4358005"/>
          </a:xfrm>
          <a:prstGeom prst="rect">
            <a:avLst/>
          </a:prstGeom>
          <a:noFill/>
          <a:ln>
            <a:noFill/>
          </a:ln>
        </p:spPr>
      </p:pic>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6074043" y="4183906"/>
            <a:ext cx="3029458" cy="1585065"/>
          </a:xfrm>
          <a:prstGeom prst="rect">
            <a:avLst/>
          </a:prstGeom>
          <a:noFill/>
          <a:ln>
            <a:noFill/>
          </a:ln>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5405404" y="1884792"/>
            <a:ext cx="2513406" cy="2015440"/>
          </a:xfrm>
          <a:prstGeom prst="rect">
            <a:avLst/>
          </a:prstGeom>
          <a:noFill/>
          <a:ln>
            <a:noFill/>
          </a:ln>
        </p:spPr>
      </p:pic>
      <p:pic>
        <p:nvPicPr>
          <p:cNvPr id="8" name="Рисунок 7"/>
          <p:cNvPicPr/>
          <p:nvPr/>
        </p:nvPicPr>
        <p:blipFill>
          <a:blip r:embed="rId5">
            <a:extLst>
              <a:ext uri="{28A0092B-C50C-407E-A947-70E740481C1C}">
                <a14:useLocalDpi xmlns:a14="http://schemas.microsoft.com/office/drawing/2010/main" val="0"/>
              </a:ext>
            </a:extLst>
          </a:blip>
          <a:srcRect/>
          <a:stretch>
            <a:fillRect/>
          </a:stretch>
        </p:blipFill>
        <p:spPr bwMode="auto">
          <a:xfrm>
            <a:off x="5246475" y="-81626"/>
            <a:ext cx="2672335" cy="1823721"/>
          </a:xfrm>
          <a:prstGeom prst="rect">
            <a:avLst/>
          </a:prstGeom>
          <a:noFill/>
          <a:ln>
            <a:noFill/>
          </a:ln>
        </p:spPr>
      </p:pic>
      <p:pic>
        <p:nvPicPr>
          <p:cNvPr id="10" name="Рисунок 9"/>
          <p:cNvPicPr>
            <a:picLocks noChangeAspect="1"/>
          </p:cNvPicPr>
          <p:nvPr/>
        </p:nvPicPr>
        <p:blipFill>
          <a:blip r:embed="rId6"/>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863147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5</a:t>
            </a:r>
            <a:r>
              <a:rPr lang="ru-RU" dirty="0" smtClean="0"/>
              <a:t>. Звезды </a:t>
            </a:r>
            <a:r>
              <a:rPr lang="en-US" dirty="0" smtClean="0"/>
              <a:t>Instagram</a:t>
            </a:r>
            <a:endParaRPr lang="ru-RU" dirty="0"/>
          </a:p>
        </p:txBody>
      </p:sp>
      <p:sp>
        <p:nvSpPr>
          <p:cNvPr id="3" name="Объект 2"/>
          <p:cNvSpPr>
            <a:spLocks noGrp="1"/>
          </p:cNvSpPr>
          <p:nvPr>
            <p:ph idx="1"/>
          </p:nvPr>
        </p:nvSpPr>
        <p:spPr/>
        <p:txBody>
          <a:bodyPr>
            <a:normAutofit fontScale="92500" lnSpcReduction="20000"/>
          </a:bodyPr>
          <a:lstStyle/>
          <a:p>
            <a:pPr marL="0" indent="0">
              <a:buNone/>
            </a:pPr>
            <a:r>
              <a:rPr lang="ru-RU" dirty="0"/>
              <a:t>Возможности современной коммуникации сделали обязательным новый уровень визуализации и прозрачности сначала для </a:t>
            </a:r>
            <a:r>
              <a:rPr lang="ru-RU" dirty="0" err="1"/>
              <a:t>селебрити</a:t>
            </a:r>
            <a:r>
              <a:rPr lang="ru-RU" dirty="0"/>
              <a:t>, а теперь и для </a:t>
            </a:r>
            <a:r>
              <a:rPr lang="ru-RU" dirty="0" smtClean="0"/>
              <a:t>политиков</a:t>
            </a:r>
            <a:r>
              <a:rPr lang="ru-RU" dirty="0"/>
              <a:t>.</a:t>
            </a:r>
            <a:r>
              <a:rPr lang="ru-RU" dirty="0" smtClean="0"/>
              <a:t> </a:t>
            </a:r>
          </a:p>
          <a:p>
            <a:pPr marL="0" indent="0">
              <a:buNone/>
            </a:pPr>
            <a:r>
              <a:rPr lang="ru-RU" dirty="0" smtClean="0"/>
              <a:t>Если </a:t>
            </a:r>
            <a:r>
              <a:rPr lang="ru-RU" dirty="0"/>
              <a:t>еще 10 лет назад политику было необходимо иметь </a:t>
            </a:r>
            <a:r>
              <a:rPr lang="ru-RU" dirty="0" err="1"/>
              <a:t>твиттер</a:t>
            </a:r>
            <a:r>
              <a:rPr lang="ru-RU" dirty="0"/>
              <a:t> для оперативного информирования избирателей, то сегодня наступает эра </a:t>
            </a:r>
            <a:r>
              <a:rPr lang="ru-RU" dirty="0" err="1"/>
              <a:t>instagram</a:t>
            </a:r>
            <a:r>
              <a:rPr lang="ru-RU" dirty="0"/>
              <a:t>-политики - кумира необходимо постоянно видеть в самых разных контекстах и обстоятельствах. При этом изображение всегда </a:t>
            </a:r>
            <a:r>
              <a:rPr lang="ru-RU" dirty="0" err="1"/>
              <a:t>многозначнее</a:t>
            </a:r>
            <a:r>
              <a:rPr lang="ru-RU" dirty="0"/>
              <a:t> любого текста, что делает новый этап коммуникации не менее захватывающим, чем во времена политики партийных программ и манифестов</a:t>
            </a:r>
            <a:r>
              <a:rPr lang="ru-RU" dirty="0" smtClean="0"/>
              <a:t>.</a:t>
            </a:r>
          </a:p>
          <a:p>
            <a:pPr marL="0" indent="0">
              <a:buNone/>
            </a:pPr>
            <a:r>
              <a:rPr lang="ru-RU" dirty="0" smtClean="0"/>
              <a:t>По уровню адаптации к </a:t>
            </a:r>
            <a:r>
              <a:rPr lang="en-US" dirty="0" smtClean="0"/>
              <a:t>Instagram </a:t>
            </a:r>
            <a:r>
              <a:rPr lang="ru-RU" dirty="0" smtClean="0"/>
              <a:t>классические политики отстают от </a:t>
            </a:r>
            <a:r>
              <a:rPr lang="ru-RU" dirty="0" err="1" smtClean="0"/>
              <a:t>постпопулистов</a:t>
            </a:r>
            <a:r>
              <a:rPr lang="ru-RU" dirty="0" smtClean="0"/>
              <a:t>, хотя отдельные персоны способны копировать их подходы и рассчитывать на свою долю «</a:t>
            </a:r>
            <a:r>
              <a:rPr lang="ru-RU" dirty="0" err="1" smtClean="0"/>
              <a:t>хайпа</a:t>
            </a:r>
            <a:r>
              <a:rPr lang="ru-RU" dirty="0" smtClean="0"/>
              <a:t>»</a:t>
            </a:r>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19</a:t>
            </a:fld>
            <a:endParaRPr lang="ru-RU"/>
          </a:p>
        </p:txBody>
      </p:sp>
      <p:pic>
        <p:nvPicPr>
          <p:cNvPr id="5" name="Рисунок 4"/>
          <p:cNvPicPr>
            <a:picLocks noChangeAspect="1"/>
          </p:cNvPicPr>
          <p:nvPr/>
        </p:nvPicPr>
        <p:blipFill>
          <a:blip r:embed="rId2"/>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43926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Постпопулизм</a:t>
            </a:r>
            <a:r>
              <a:rPr lang="ru-RU" dirty="0" smtClean="0"/>
              <a:t>. </a:t>
            </a:r>
            <a:r>
              <a:rPr lang="ru-RU" dirty="0" smtClean="0"/>
              <a:t>Контуры тенденции</a:t>
            </a:r>
            <a:endParaRPr lang="ru-RU" dirty="0"/>
          </a:p>
        </p:txBody>
      </p:sp>
      <p:sp>
        <p:nvSpPr>
          <p:cNvPr id="3" name="Объект 2"/>
          <p:cNvSpPr>
            <a:spLocks noGrp="1"/>
          </p:cNvSpPr>
          <p:nvPr>
            <p:ph idx="1"/>
          </p:nvPr>
        </p:nvSpPr>
        <p:spPr/>
        <p:txBody>
          <a:bodyPr>
            <a:normAutofit fontScale="55000" lnSpcReduction="20000"/>
          </a:bodyPr>
          <a:lstStyle/>
          <a:p>
            <a:r>
              <a:rPr lang="ru-RU" dirty="0"/>
              <a:t>С</a:t>
            </a:r>
            <a:r>
              <a:rPr lang="ru-RU" dirty="0" smtClean="0"/>
              <a:t>ложилась устойчивая традиция, в рамках которой «атипичные» приемы публичной активности «неформатных» политиков и кандидатов на выборах принято расценивать как популистские. К ним относят внешне радикальные и даже антисистемные, задачей которых является интеграция носителя популистской риторики в существующие властные и политические институты, принятие их правил игры.</a:t>
            </a:r>
          </a:p>
          <a:p>
            <a:r>
              <a:rPr lang="ru-RU" dirty="0" smtClean="0"/>
              <a:t>В то же время происходит накопление примеров, которые трудно отнести к классическим популистским кампаниям. Возрастает число случаев, при которых речь идет не столько о попытке кандидата «угадать» запрос избирателя, сколько о о стремлении сформировать такой запрос, повлиять на общественные тренды. В отличие от классического популизма визионером выступает не </a:t>
            </a:r>
            <a:r>
              <a:rPr lang="ru-RU" dirty="0"/>
              <a:t>общество со своими </a:t>
            </a:r>
            <a:r>
              <a:rPr lang="ru-RU" dirty="0" smtClean="0"/>
              <a:t>взглядами, </a:t>
            </a:r>
            <a:r>
              <a:rPr lang="ru-RU" dirty="0"/>
              <a:t>а </a:t>
            </a:r>
            <a:r>
              <a:rPr lang="ru-RU" dirty="0" smtClean="0"/>
              <a:t>политический лидер, </a:t>
            </a:r>
            <a:r>
              <a:rPr lang="ru-RU" dirty="0"/>
              <a:t>навязывающий </a:t>
            </a:r>
            <a:r>
              <a:rPr lang="ru-RU" dirty="0" smtClean="0"/>
              <a:t>аудитории собственное видение </a:t>
            </a:r>
            <a:r>
              <a:rPr lang="ru-RU" dirty="0"/>
              <a:t>будущего. </a:t>
            </a:r>
            <a:endParaRPr lang="ru-RU" dirty="0" smtClean="0"/>
          </a:p>
          <a:p>
            <a:r>
              <a:rPr lang="ru-RU" dirty="0" err="1" smtClean="0"/>
              <a:t>Постпопулист</a:t>
            </a:r>
            <a:r>
              <a:rPr lang="ru-RU" dirty="0" smtClean="0"/>
              <a:t> претендует на роль </a:t>
            </a:r>
            <a:r>
              <a:rPr lang="ru-RU" dirty="0" err="1" smtClean="0"/>
              <a:t>трендсеттера</a:t>
            </a:r>
            <a:r>
              <a:rPr lang="ru-RU" dirty="0" smtClean="0"/>
              <a:t> -  носителя </a:t>
            </a:r>
            <a:r>
              <a:rPr lang="ru-RU" dirty="0"/>
              <a:t>яркого модного направления или взгляда, а не </a:t>
            </a:r>
            <a:r>
              <a:rPr lang="ru-RU" dirty="0" smtClean="0"/>
              <a:t>лидера </a:t>
            </a:r>
            <a:r>
              <a:rPr lang="ru-RU" dirty="0"/>
              <a:t>партии с </a:t>
            </a:r>
            <a:r>
              <a:rPr lang="ru-RU" dirty="0" smtClean="0"/>
              <a:t>историей, «выкручивающего» </a:t>
            </a:r>
            <a:r>
              <a:rPr lang="ru-RU" dirty="0"/>
              <a:t>новые месторождения настроений и </a:t>
            </a:r>
            <a:r>
              <a:rPr lang="ru-RU" dirty="0" smtClean="0"/>
              <a:t>пытающегося </a:t>
            </a:r>
            <a:r>
              <a:rPr lang="ru-RU" dirty="0"/>
              <a:t>заправить этот энергетик в баки своей партийной и избирательной машины.</a:t>
            </a:r>
            <a:endParaRPr lang="ru-RU" dirty="0" smtClean="0"/>
          </a:p>
          <a:p>
            <a:r>
              <a:rPr lang="ru-RU" dirty="0" smtClean="0"/>
              <a:t>Поводом к осмыслению темы является </a:t>
            </a:r>
            <a:r>
              <a:rPr lang="ru-RU" dirty="0" smtClean="0"/>
              <a:t>попытка запуска в России  </a:t>
            </a:r>
            <a:r>
              <a:rPr lang="ru-RU" dirty="0" smtClean="0"/>
              <a:t>избирательной кампании Ксении Собчак, стремящейся подчеркнуто дистанцироваться от классических представлений об избирательных технологиях и социологии и вместо этого пытающейся навязать аудитории собственную персону и повестку, порой не симметричную социологически замеряемым запросам. Вместо попыток прочесть настроения избирателей в комфортном для себя контексте предлагается эксплуатация «запроса на </a:t>
            </a:r>
            <a:r>
              <a:rPr lang="ru-RU" dirty="0" err="1" smtClean="0"/>
              <a:t>хайп</a:t>
            </a:r>
            <a:r>
              <a:rPr lang="ru-RU" dirty="0" smtClean="0"/>
              <a:t>», интереса к положению </a:t>
            </a:r>
            <a:r>
              <a:rPr lang="ru-RU" dirty="0" err="1" smtClean="0"/>
              <a:t>селебрити</a:t>
            </a:r>
            <a:r>
              <a:rPr lang="ru-RU" dirty="0" smtClean="0"/>
              <a:t>, стимулирование запроса на рост политической и </a:t>
            </a:r>
            <a:r>
              <a:rPr lang="ru-RU" dirty="0" err="1" smtClean="0"/>
              <a:t>медийной</a:t>
            </a:r>
            <a:r>
              <a:rPr lang="ru-RU" dirty="0" smtClean="0"/>
              <a:t> динамики. Результативность такой кампании пока </a:t>
            </a:r>
            <a:r>
              <a:rPr lang="ru-RU" dirty="0" err="1" smtClean="0"/>
              <a:t>труднопрогнозируема</a:t>
            </a:r>
            <a:r>
              <a:rPr lang="ru-RU" dirty="0" smtClean="0"/>
              <a:t>, </a:t>
            </a:r>
            <a:r>
              <a:rPr lang="ru-RU" dirty="0" smtClean="0"/>
              <a:t>хотя возникает </a:t>
            </a:r>
            <a:r>
              <a:rPr lang="ru-RU" dirty="0" smtClean="0"/>
              <a:t>вероятность того, что «избирательные кампании больше никогда не будут прежними</a:t>
            </a:r>
            <a:r>
              <a:rPr lang="ru-RU" dirty="0" smtClean="0"/>
              <a:t>». </a:t>
            </a:r>
            <a:endParaRPr lang="ru-RU" dirty="0" smtClean="0"/>
          </a:p>
          <a:p>
            <a:endParaRPr lang="ru-RU" dirty="0" smtClean="0"/>
          </a:p>
        </p:txBody>
      </p:sp>
      <p:sp>
        <p:nvSpPr>
          <p:cNvPr id="4" name="Номер слайда 3"/>
          <p:cNvSpPr>
            <a:spLocks noGrp="1"/>
          </p:cNvSpPr>
          <p:nvPr>
            <p:ph type="sldNum" sz="quarter" idx="12"/>
          </p:nvPr>
        </p:nvSpPr>
        <p:spPr/>
        <p:txBody>
          <a:bodyPr/>
          <a:lstStyle/>
          <a:p>
            <a:fld id="{D6FAD803-A7CB-7349-8D3B-5A0BA6B892DE}" type="slidenum">
              <a:rPr lang="ru-RU" smtClean="0"/>
              <a:t>2</a:t>
            </a:fld>
            <a:endParaRPr lang="ru-RU"/>
          </a:p>
        </p:txBody>
      </p:sp>
      <p:pic>
        <p:nvPicPr>
          <p:cNvPr id="6" name="Рисунок 5"/>
          <p:cNvPicPr>
            <a:picLocks noChangeAspect="1"/>
          </p:cNvPicPr>
          <p:nvPr/>
        </p:nvPicPr>
        <p:blipFill>
          <a:blip r:embed="rId3"/>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486472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2572" y="-151713"/>
            <a:ext cx="10515600" cy="1325563"/>
          </a:xfrm>
        </p:spPr>
        <p:txBody>
          <a:bodyPr>
            <a:normAutofit/>
          </a:bodyPr>
          <a:lstStyle/>
          <a:p>
            <a:r>
              <a:rPr lang="ru-RU" sz="2800" dirty="0" smtClean="0"/>
              <a:t>Звезды </a:t>
            </a:r>
            <a:r>
              <a:rPr lang="en-US" sz="2800" dirty="0" smtClean="0"/>
              <a:t>Instagram</a:t>
            </a:r>
            <a:endParaRPr lang="ru-RU" sz="2800" dirty="0"/>
          </a:p>
        </p:txBody>
      </p:sp>
      <p:sp>
        <p:nvSpPr>
          <p:cNvPr id="3" name="Объект 2"/>
          <p:cNvSpPr>
            <a:spLocks noGrp="1"/>
          </p:cNvSpPr>
          <p:nvPr>
            <p:ph idx="1"/>
          </p:nvPr>
        </p:nvSpPr>
        <p:spPr>
          <a:xfrm>
            <a:off x="464400" y="947331"/>
            <a:ext cx="3595577" cy="4373156"/>
          </a:xfrm>
        </p:spPr>
        <p:txBody>
          <a:bodyPr>
            <a:noAutofit/>
          </a:bodyPr>
          <a:lstStyle/>
          <a:p>
            <a:pPr marL="0" indent="0">
              <a:buNone/>
            </a:pPr>
            <a:r>
              <a:rPr lang="ru-RU" sz="1200" b="1" dirty="0" err="1" smtClean="0"/>
              <a:t>Борут</a:t>
            </a:r>
            <a:r>
              <a:rPr lang="ru-RU" sz="1200" b="1" dirty="0" smtClean="0"/>
              <a:t> </a:t>
            </a:r>
            <a:r>
              <a:rPr lang="ru-RU" sz="1200" b="1" dirty="0" err="1" smtClean="0"/>
              <a:t>Пахор</a:t>
            </a:r>
            <a:r>
              <a:rPr lang="ru-RU" sz="1200" b="1" dirty="0" smtClean="0"/>
              <a:t> (президент Словении с 2012 года)</a:t>
            </a:r>
          </a:p>
          <a:p>
            <a:pPr marL="0" indent="0">
              <a:buNone/>
            </a:pPr>
            <a:r>
              <a:rPr lang="en-US" sz="1200" b="1" dirty="0">
                <a:hlinkClick r:id="rId2"/>
              </a:rPr>
              <a:t>https://www.instagram.com/borutpahor</a:t>
            </a:r>
            <a:r>
              <a:rPr lang="en-US" sz="1200" b="1" dirty="0" smtClean="0">
                <a:hlinkClick r:id="rId2"/>
              </a:rPr>
              <a:t>/</a:t>
            </a:r>
            <a:endParaRPr lang="ru-RU" sz="1200" b="1" dirty="0" smtClean="0"/>
          </a:p>
          <a:p>
            <a:pPr marL="0" indent="0">
              <a:buNone/>
            </a:pPr>
            <a:r>
              <a:rPr lang="ru-RU" sz="1200" dirty="0" smtClean="0"/>
              <a:t>Является профессиональным политиком, однако ведет страницу в </a:t>
            </a:r>
            <a:r>
              <a:rPr lang="en-US" sz="1200" dirty="0" err="1" smtClean="0"/>
              <a:t>instagram</a:t>
            </a:r>
            <a:r>
              <a:rPr lang="en-US" sz="1200" dirty="0" smtClean="0"/>
              <a:t> </a:t>
            </a:r>
            <a:r>
              <a:rPr lang="ru-RU" sz="1200" dirty="0" smtClean="0"/>
              <a:t>в соответствии с классическими представлениями о прекрасном пользователей этой сети.</a:t>
            </a:r>
          </a:p>
          <a:p>
            <a:pPr marL="0" indent="0">
              <a:buNone/>
            </a:pPr>
            <a:r>
              <a:rPr lang="ru-RU" sz="1200" dirty="0" smtClean="0"/>
              <a:t>В ноябре 2017 избран на второй срок.</a:t>
            </a:r>
            <a:endParaRPr lang="ru-RU" sz="1200" dirty="0"/>
          </a:p>
          <a:p>
            <a:pPr lvl="0"/>
            <a:endParaRPr lang="ru-RU" sz="1200" dirty="0"/>
          </a:p>
        </p:txBody>
      </p:sp>
      <p:sp>
        <p:nvSpPr>
          <p:cNvPr id="4" name="Номер слайда 3"/>
          <p:cNvSpPr>
            <a:spLocks noGrp="1"/>
          </p:cNvSpPr>
          <p:nvPr>
            <p:ph type="sldNum" sz="quarter" idx="12"/>
          </p:nvPr>
        </p:nvSpPr>
        <p:spPr/>
        <p:txBody>
          <a:bodyPr/>
          <a:lstStyle/>
          <a:p>
            <a:fld id="{D6FAD803-A7CB-7349-8D3B-5A0BA6B892DE}" type="slidenum">
              <a:rPr lang="ru-RU" smtClean="0"/>
              <a:t>20</a:t>
            </a:fld>
            <a:endParaRPr lang="ru-RU"/>
          </a:p>
        </p:txBody>
      </p:sp>
      <p:pic>
        <p:nvPicPr>
          <p:cNvPr id="6" name="Рисунок 5"/>
          <p:cNvPicPr>
            <a:picLocks noChangeAspect="1"/>
          </p:cNvPicPr>
          <p:nvPr/>
        </p:nvPicPr>
        <p:blipFill>
          <a:blip r:embed="rId3"/>
          <a:stretch>
            <a:fillRect/>
          </a:stretch>
        </p:blipFill>
        <p:spPr>
          <a:xfrm>
            <a:off x="10792047" y="82766"/>
            <a:ext cx="1278860" cy="429781"/>
          </a:xfrm>
          <a:prstGeom prst="rect">
            <a:avLst/>
          </a:prstGeom>
        </p:spPr>
      </p:pic>
      <p:sp>
        <p:nvSpPr>
          <p:cNvPr id="7" name="Объект 2"/>
          <p:cNvSpPr txBox="1">
            <a:spLocks/>
          </p:cNvSpPr>
          <p:nvPr/>
        </p:nvSpPr>
        <p:spPr>
          <a:xfrm>
            <a:off x="6386623" y="949750"/>
            <a:ext cx="3595577" cy="4373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ru-RU" sz="1200" b="1" dirty="0" err="1" smtClean="0"/>
              <a:t>Мара</a:t>
            </a:r>
            <a:r>
              <a:rPr lang="ru-RU" sz="1200" b="1" dirty="0" smtClean="0"/>
              <a:t> </a:t>
            </a:r>
            <a:r>
              <a:rPr lang="ru-RU" sz="1200" b="1" dirty="0" err="1" smtClean="0"/>
              <a:t>Корфанья</a:t>
            </a:r>
            <a:r>
              <a:rPr lang="ru-RU" sz="1200" b="1" dirty="0" smtClean="0"/>
              <a:t> (Италия)</a:t>
            </a:r>
          </a:p>
          <a:p>
            <a:pPr marL="0" indent="0">
              <a:buFont typeface="Arial"/>
              <a:buNone/>
            </a:pPr>
            <a:r>
              <a:rPr lang="en-US" sz="1200" u="sng" dirty="0" smtClean="0">
                <a:hlinkClick r:id="rId4"/>
              </a:rPr>
              <a:t>https://www.instagram.com/maracarfagna/</a:t>
            </a:r>
            <a:r>
              <a:rPr lang="ru-RU" sz="1200" dirty="0" smtClean="0"/>
              <a:t> </a:t>
            </a:r>
          </a:p>
          <a:p>
            <a:pPr marL="0" indent="0">
              <a:buFont typeface="Arial"/>
              <a:buNone/>
            </a:pPr>
            <a:r>
              <a:rPr lang="en-US" sz="1200" dirty="0" smtClean="0"/>
              <a:t> </a:t>
            </a:r>
            <a:r>
              <a:rPr lang="ru-RU" sz="1200" dirty="0" smtClean="0"/>
              <a:t>Фотомодель и телеведущая. Министр по вопросам равных возможностей в IV правительстве Берлускони (2008—2011). Получила прозвище "самого красивого министра в мире" во многом благодаря своей </a:t>
            </a:r>
            <a:r>
              <a:rPr lang="ru-RU" sz="1200" dirty="0" err="1" smtClean="0"/>
              <a:t>topless</a:t>
            </a:r>
            <a:r>
              <a:rPr lang="ru-RU" sz="1200" dirty="0" smtClean="0"/>
              <a:t> фотосессии для журнала </a:t>
            </a:r>
            <a:r>
              <a:rPr lang="ru-RU" sz="1200" dirty="0" err="1" smtClean="0"/>
              <a:t>Maxim</a:t>
            </a:r>
            <a:r>
              <a:rPr lang="ru-RU" sz="1200" dirty="0" smtClean="0"/>
              <a:t> 2001 года.  Вскоре после назначения министром </a:t>
            </a:r>
            <a:r>
              <a:rPr lang="ru-RU" sz="1200" dirty="0" err="1" smtClean="0"/>
              <a:t>Карфанья</a:t>
            </a:r>
            <a:r>
              <a:rPr lang="ru-RU" sz="1200" dirty="0" smtClean="0"/>
              <a:t> подверглась критике со стороны борцов за права сексуальных меньшинств, когда не разрешила проведение гей-парада в июне того же года, поскольку не считает, что </a:t>
            </a:r>
            <a:r>
              <a:rPr lang="ru-RU" sz="1200" dirty="0" err="1" smtClean="0"/>
              <a:t>геи</a:t>
            </a:r>
            <a:r>
              <a:rPr lang="ru-RU" sz="1200" dirty="0" smtClean="0"/>
              <a:t> подвергаются дискриминации. Первой крупной инициативой на посту стал закон, криминализирующий уличную проституцию. </a:t>
            </a:r>
          </a:p>
          <a:p>
            <a:pPr marL="0" indent="0">
              <a:buFont typeface="Arial"/>
              <a:buNone/>
            </a:pPr>
            <a:r>
              <a:rPr lang="ru-RU" sz="1200" dirty="0" smtClean="0"/>
              <a:t>В ноябре 2013 года, после приостановки деятельности движения «Люди Свободы», присоединилась к возрожденной партии Берлускони </a:t>
            </a:r>
            <a:r>
              <a:rPr lang="ru-RU" sz="1200" dirty="0" err="1" smtClean="0"/>
              <a:t>Forza</a:t>
            </a:r>
            <a:r>
              <a:rPr lang="ru-RU" sz="1200" dirty="0" smtClean="0"/>
              <a:t> </a:t>
            </a:r>
            <a:r>
              <a:rPr lang="ru-RU" sz="1200" dirty="0" err="1" smtClean="0"/>
              <a:t>Italia</a:t>
            </a:r>
            <a:r>
              <a:rPr lang="ru-RU" sz="1200" dirty="0" smtClean="0"/>
              <a:t>, в марте 2014 года стала членом Президиума </a:t>
            </a:r>
            <a:r>
              <a:rPr lang="ru-RU" sz="1200" dirty="0" err="1" smtClean="0"/>
              <a:t>Forza</a:t>
            </a:r>
            <a:r>
              <a:rPr lang="ru-RU" sz="1200" dirty="0" smtClean="0"/>
              <a:t> </a:t>
            </a:r>
            <a:r>
              <a:rPr lang="ru-RU" sz="1200" dirty="0" err="1" smtClean="0"/>
              <a:t>Italia</a:t>
            </a:r>
            <a:r>
              <a:rPr lang="ru-RU" sz="1200" dirty="0" smtClean="0"/>
              <a:t>.</a:t>
            </a:r>
          </a:p>
          <a:p>
            <a:endParaRPr lang="ru-RU" sz="12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715" y="4785870"/>
            <a:ext cx="2940246" cy="1840642"/>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4003" y="3133909"/>
            <a:ext cx="2242430" cy="3071822"/>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5065" y="1081536"/>
            <a:ext cx="1783021" cy="1783021"/>
          </a:xfrm>
          <a:prstGeom prst="rect">
            <a:avLst/>
          </a:prstGeom>
        </p:spPr>
      </p:pic>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5875" y="4770953"/>
            <a:ext cx="1846894" cy="2087047"/>
          </a:xfrm>
          <a:prstGeom prst="rect">
            <a:avLst/>
          </a:prstGeom>
        </p:spPr>
      </p:pic>
      <p:pic>
        <p:nvPicPr>
          <p:cNvPr id="11" name="Рисунок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9977" y="2819049"/>
            <a:ext cx="1690081" cy="1914636"/>
          </a:xfrm>
          <a:prstGeom prst="rect">
            <a:avLst/>
          </a:prstGeom>
        </p:spPr>
      </p:pic>
      <p:pic>
        <p:nvPicPr>
          <p:cNvPr id="12" name="Рисунок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4595" y="4743272"/>
            <a:ext cx="1731112" cy="1883240"/>
          </a:xfrm>
          <a:prstGeom prst="rect">
            <a:avLst/>
          </a:prstGeom>
        </p:spPr>
      </p:pic>
      <p:pic>
        <p:nvPicPr>
          <p:cNvPr id="13" name="Рисунок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8322" y="297656"/>
            <a:ext cx="2152791" cy="2521393"/>
          </a:xfrm>
          <a:prstGeom prst="rect">
            <a:avLst/>
          </a:prstGeom>
        </p:spPr>
      </p:pic>
      <p:pic>
        <p:nvPicPr>
          <p:cNvPr id="14" name="Рисунок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341" y="4743272"/>
            <a:ext cx="1997924" cy="1731956"/>
          </a:xfrm>
          <a:prstGeom prst="rect">
            <a:avLst/>
          </a:prstGeom>
        </p:spPr>
      </p:pic>
      <p:pic>
        <p:nvPicPr>
          <p:cNvPr id="15" name="Рисунок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14789" y="2896549"/>
            <a:ext cx="1890918" cy="1846723"/>
          </a:xfrm>
          <a:prstGeom prst="rect">
            <a:avLst/>
          </a:prstGeom>
        </p:spPr>
      </p:pic>
      <p:pic>
        <p:nvPicPr>
          <p:cNvPr id="17" name="Рисунок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2511" y="2850872"/>
            <a:ext cx="1743786" cy="1882813"/>
          </a:xfrm>
          <a:prstGeom prst="rect">
            <a:avLst/>
          </a:prstGeom>
        </p:spPr>
      </p:pic>
    </p:spTree>
    <p:extLst>
      <p:ext uri="{BB962C8B-B14F-4D97-AF65-F5344CB8AC3E}">
        <p14:creationId xmlns:p14="http://schemas.microsoft.com/office/powerpoint/2010/main" val="1699000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2572" y="-151713"/>
            <a:ext cx="10515600" cy="1325563"/>
          </a:xfrm>
        </p:spPr>
        <p:txBody>
          <a:bodyPr>
            <a:normAutofit/>
          </a:bodyPr>
          <a:lstStyle/>
          <a:p>
            <a:r>
              <a:rPr lang="en-US" sz="2800" dirty="0" smtClean="0"/>
              <a:t>6</a:t>
            </a:r>
            <a:r>
              <a:rPr lang="ru-RU" sz="2800" dirty="0" smtClean="0"/>
              <a:t>. </a:t>
            </a:r>
            <a:r>
              <a:rPr lang="ru-RU" sz="2800" dirty="0" smtClean="0"/>
              <a:t>Представители «политических» династий</a:t>
            </a:r>
            <a:endParaRPr lang="ru-RU" sz="2800" dirty="0"/>
          </a:p>
        </p:txBody>
      </p:sp>
      <p:sp>
        <p:nvSpPr>
          <p:cNvPr id="3" name="Объект 2"/>
          <p:cNvSpPr>
            <a:spLocks noGrp="1"/>
          </p:cNvSpPr>
          <p:nvPr>
            <p:ph idx="1"/>
          </p:nvPr>
        </p:nvSpPr>
        <p:spPr>
          <a:xfrm>
            <a:off x="464400" y="947331"/>
            <a:ext cx="3595577" cy="4373156"/>
          </a:xfrm>
        </p:spPr>
        <p:txBody>
          <a:bodyPr>
            <a:noAutofit/>
          </a:bodyPr>
          <a:lstStyle/>
          <a:p>
            <a:pPr marL="0" indent="0">
              <a:buNone/>
            </a:pPr>
            <a:r>
              <a:rPr lang="ru-RU" sz="1200" b="1" dirty="0" err="1"/>
              <a:t>Орли</a:t>
            </a:r>
            <a:r>
              <a:rPr lang="ru-RU" sz="1200" b="1" dirty="0"/>
              <a:t> Леви (Израиль)</a:t>
            </a:r>
          </a:p>
          <a:p>
            <a:pPr marL="0" indent="0">
              <a:buNone/>
            </a:pPr>
            <a:r>
              <a:rPr lang="en-US" sz="1200" dirty="0">
                <a:hlinkClick r:id="rId2"/>
              </a:rPr>
              <a:t>https://www.facebook.com/orly.levyabkasis</a:t>
            </a:r>
            <a:r>
              <a:rPr lang="en-US" sz="1200" dirty="0" smtClean="0">
                <a:hlinkClick r:id="rId2"/>
              </a:rPr>
              <a:t>/</a:t>
            </a:r>
            <a:endParaRPr lang="en-US" sz="1200" dirty="0" smtClean="0"/>
          </a:p>
          <a:p>
            <a:pPr marL="0" indent="0">
              <a:buNone/>
            </a:pPr>
            <a:r>
              <a:rPr lang="ru-RU" sz="1200" dirty="0" smtClean="0"/>
              <a:t>Депутат </a:t>
            </a:r>
            <a:r>
              <a:rPr lang="ru-RU" sz="1200" dirty="0"/>
              <a:t>Кнессета 18-го созыва от партии "Израиль - наш </a:t>
            </a:r>
            <a:r>
              <a:rPr lang="ru-RU" sz="1200" dirty="0" smtClean="0"/>
              <a:t>дом" - пошла по карьерным стопам отца (был заместителем премьер-министра, министром иностранных дел). Во </a:t>
            </a:r>
            <a:r>
              <a:rPr lang="ru-RU" sz="1200" dirty="0"/>
              <a:t>время изучения права в Междисциплинарном центре в </a:t>
            </a:r>
            <a:r>
              <a:rPr lang="ru-RU" sz="1200" dirty="0" err="1"/>
              <a:t>Герцлии</a:t>
            </a:r>
            <a:r>
              <a:rPr lang="ru-RU" sz="1200" dirty="0"/>
              <a:t> </a:t>
            </a:r>
            <a:r>
              <a:rPr lang="ru-RU" sz="1200" dirty="0" err="1"/>
              <a:t>Орли</a:t>
            </a:r>
            <a:r>
              <a:rPr lang="ru-RU" sz="1200" dirty="0"/>
              <a:t> работала моделью, снимаясь в рекламных кампаниях известных израильских фирм. Затем пробовала себя в роли ведущей детских и актуальных телепередач на государственных и коммерческих каналах. </a:t>
            </a:r>
          </a:p>
          <a:p>
            <a:endParaRPr lang="ru-RU" sz="1200" dirty="0"/>
          </a:p>
        </p:txBody>
      </p:sp>
      <p:sp>
        <p:nvSpPr>
          <p:cNvPr id="4" name="Номер слайда 3"/>
          <p:cNvSpPr>
            <a:spLocks noGrp="1"/>
          </p:cNvSpPr>
          <p:nvPr>
            <p:ph type="sldNum" sz="quarter" idx="12"/>
          </p:nvPr>
        </p:nvSpPr>
        <p:spPr/>
        <p:txBody>
          <a:bodyPr/>
          <a:lstStyle/>
          <a:p>
            <a:fld id="{D6FAD803-A7CB-7349-8D3B-5A0BA6B892DE}" type="slidenum">
              <a:rPr lang="ru-RU" smtClean="0"/>
              <a:t>21</a:t>
            </a:fld>
            <a:endParaRPr lang="ru-RU"/>
          </a:p>
        </p:txBody>
      </p:sp>
      <p:pic>
        <p:nvPicPr>
          <p:cNvPr id="6" name="Рисунок 5"/>
          <p:cNvPicPr>
            <a:picLocks noChangeAspect="1"/>
          </p:cNvPicPr>
          <p:nvPr/>
        </p:nvPicPr>
        <p:blipFill>
          <a:blip r:embed="rId3"/>
          <a:stretch>
            <a:fillRect/>
          </a:stretch>
        </p:blipFill>
        <p:spPr>
          <a:xfrm>
            <a:off x="10792047" y="82766"/>
            <a:ext cx="1278860" cy="429781"/>
          </a:xfrm>
          <a:prstGeom prst="rect">
            <a:avLst/>
          </a:prstGeom>
        </p:spPr>
      </p:pic>
      <p:sp>
        <p:nvSpPr>
          <p:cNvPr id="7" name="Объект 2"/>
          <p:cNvSpPr txBox="1">
            <a:spLocks/>
          </p:cNvSpPr>
          <p:nvPr/>
        </p:nvSpPr>
        <p:spPr>
          <a:xfrm>
            <a:off x="7758223" y="736835"/>
            <a:ext cx="3595577" cy="4373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ru-RU" sz="1200" b="1" dirty="0" err="1"/>
              <a:t>Тулси</a:t>
            </a:r>
            <a:r>
              <a:rPr lang="ru-RU" sz="1200" b="1" dirty="0"/>
              <a:t> </a:t>
            </a:r>
            <a:r>
              <a:rPr lang="ru-RU" sz="1200" b="1" dirty="0" err="1"/>
              <a:t>Габбард</a:t>
            </a:r>
            <a:r>
              <a:rPr lang="ru-RU" sz="1200" b="1" dirty="0"/>
              <a:t> (</a:t>
            </a:r>
            <a:r>
              <a:rPr lang="ru-RU" sz="1200" b="1" dirty="0" smtClean="0"/>
              <a:t>США)</a:t>
            </a:r>
            <a:endParaRPr lang="ru-RU" sz="1200" b="1" dirty="0"/>
          </a:p>
          <a:p>
            <a:pPr marL="0" indent="0">
              <a:buNone/>
            </a:pPr>
            <a:r>
              <a:rPr lang="ru-RU" sz="1200" dirty="0"/>
              <a:t> </a:t>
            </a:r>
            <a:r>
              <a:rPr lang="en-US" sz="1200" dirty="0"/>
              <a:t> </a:t>
            </a:r>
            <a:r>
              <a:rPr lang="en-US" sz="1200" dirty="0">
                <a:hlinkClick r:id="rId4"/>
              </a:rPr>
              <a:t>https://www.instagram.com/tulsigabbard</a:t>
            </a:r>
            <a:r>
              <a:rPr lang="en-US" sz="1200" dirty="0" smtClean="0">
                <a:hlinkClick r:id="rId4"/>
              </a:rPr>
              <a:t>/</a:t>
            </a:r>
            <a:r>
              <a:rPr lang="ru-RU" sz="1200" dirty="0" smtClean="0"/>
              <a:t> </a:t>
            </a:r>
            <a:endParaRPr lang="ru-RU" sz="1200" dirty="0"/>
          </a:p>
          <a:p>
            <a:pPr marL="0" indent="0">
              <a:buNone/>
            </a:pPr>
            <a:r>
              <a:rPr lang="ru-RU" sz="1200" dirty="0" err="1" smtClean="0"/>
              <a:t>Габбард</a:t>
            </a:r>
            <a:r>
              <a:rPr lang="ru-RU" sz="1200" dirty="0" smtClean="0"/>
              <a:t> </a:t>
            </a:r>
            <a:r>
              <a:rPr lang="ru-RU" sz="1200" dirty="0"/>
              <a:t>победила на выборах в Палату представителей штата Гавайи, </a:t>
            </a:r>
            <a:r>
              <a:rPr lang="ru-RU" sz="1200" dirty="0" smtClean="0"/>
              <a:t>став </a:t>
            </a:r>
            <a:r>
              <a:rPr lang="ru-RU" sz="1200" dirty="0"/>
              <a:t>самой молодой женщиной, получившей должность в законодательном </a:t>
            </a:r>
            <a:r>
              <a:rPr lang="ru-RU" sz="1200" dirty="0" smtClean="0"/>
              <a:t>собрании </a:t>
            </a:r>
            <a:r>
              <a:rPr lang="ru-RU" sz="1200" dirty="0"/>
              <a:t>в истории США. </a:t>
            </a:r>
            <a:r>
              <a:rPr lang="ru-RU" sz="1200" dirty="0"/>
              <a:t>в</a:t>
            </a:r>
            <a:r>
              <a:rPr lang="ru-RU" sz="1200" dirty="0" smtClean="0"/>
              <a:t> </a:t>
            </a:r>
            <a:r>
              <a:rPr lang="ru-RU" sz="1200" dirty="0"/>
              <a:t>2004 </a:t>
            </a:r>
            <a:r>
              <a:rPr lang="ru-RU" sz="1200" dirty="0" smtClean="0"/>
              <a:t>внезапно </a:t>
            </a:r>
            <a:r>
              <a:rPr lang="ru-RU" sz="1200" dirty="0"/>
              <a:t>отказалась от занимаемой должности и ушла добровольцем в Ирак, где служила в медицинском полку армии США на протяжении </a:t>
            </a:r>
            <a:r>
              <a:rPr lang="ru-RU" sz="1200" dirty="0" smtClean="0"/>
              <a:t>года. По </a:t>
            </a:r>
            <a:r>
              <a:rPr lang="ru-RU" sz="1200" dirty="0"/>
              <a:t>возвращении </a:t>
            </a:r>
            <a:r>
              <a:rPr lang="ru-RU" sz="1200" dirty="0" smtClean="0"/>
              <a:t>возобновила </a:t>
            </a:r>
            <a:r>
              <a:rPr lang="ru-RU" sz="1200" dirty="0"/>
              <a:t>политическую карьеру, заняв пост помощника сенатора штата Гавайи. Затем </a:t>
            </a:r>
            <a:r>
              <a:rPr lang="ru-RU" sz="1200" dirty="0" smtClean="0"/>
              <a:t>избрана членом </a:t>
            </a:r>
            <a:r>
              <a:rPr lang="ru-RU" sz="1200" dirty="0"/>
              <a:t>Палаты представителей Конгресса </a:t>
            </a:r>
            <a:r>
              <a:rPr lang="ru-RU" sz="1200" dirty="0" smtClean="0"/>
              <a:t>США от Гавайев.</a:t>
            </a:r>
            <a:endParaRPr lang="ru-RU" sz="1200" dirty="0"/>
          </a:p>
          <a:p>
            <a:r>
              <a:rPr lang="ru-RU" sz="1200" dirty="0"/>
              <a:t> </a:t>
            </a:r>
          </a:p>
          <a:p>
            <a:r>
              <a:rPr lang="ru-RU" sz="1200" dirty="0"/>
              <a:t> </a:t>
            </a:r>
          </a:p>
          <a:p>
            <a:endParaRPr lang="ru-RU" sz="1200" dirty="0"/>
          </a:p>
        </p:txBody>
      </p:sp>
      <p:pic>
        <p:nvPicPr>
          <p:cNvPr id="16" name="Рисунок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 y="3696043"/>
            <a:ext cx="1827882" cy="1370911"/>
          </a:xfrm>
          <a:prstGeom prst="rect">
            <a:avLst/>
          </a:prstGeom>
        </p:spPr>
      </p:pic>
      <p:pic>
        <p:nvPicPr>
          <p:cNvPr id="18" name="Рисунок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2182" y="3696042"/>
            <a:ext cx="1340446" cy="1370911"/>
          </a:xfrm>
          <a:prstGeom prst="rect">
            <a:avLst/>
          </a:prstGeom>
        </p:spPr>
      </p:pic>
      <p:pic>
        <p:nvPicPr>
          <p:cNvPr id="19" name="Рисунок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8238" y="5050254"/>
            <a:ext cx="2808780" cy="1579939"/>
          </a:xfrm>
          <a:prstGeom prst="rect">
            <a:avLst/>
          </a:prstGeom>
        </p:spPr>
      </p:pic>
      <p:pic>
        <p:nvPicPr>
          <p:cNvPr id="20" name="Рисунок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423" y="5141536"/>
            <a:ext cx="1649794" cy="1397376"/>
          </a:xfrm>
          <a:prstGeom prst="rect">
            <a:avLst/>
          </a:prstGeom>
        </p:spPr>
      </p:pic>
      <p:pic>
        <p:nvPicPr>
          <p:cNvPr id="21" name="Рисунок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0990" y="3540597"/>
            <a:ext cx="3621619" cy="3201877"/>
          </a:xfrm>
          <a:prstGeom prst="rect">
            <a:avLst/>
          </a:prstGeom>
        </p:spPr>
      </p:pic>
      <p:pic>
        <p:nvPicPr>
          <p:cNvPr id="22" name="Рисунок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354" y="3519598"/>
            <a:ext cx="2840957" cy="3201877"/>
          </a:xfrm>
          <a:prstGeom prst="rect">
            <a:avLst/>
          </a:prstGeom>
        </p:spPr>
      </p:pic>
      <p:sp>
        <p:nvSpPr>
          <p:cNvPr id="23" name="Прямоугольник 22"/>
          <p:cNvSpPr/>
          <p:nvPr/>
        </p:nvSpPr>
        <p:spPr>
          <a:xfrm>
            <a:off x="4158149" y="964622"/>
            <a:ext cx="2984646" cy="1169551"/>
          </a:xfrm>
          <a:prstGeom prst="rect">
            <a:avLst/>
          </a:prstGeom>
        </p:spPr>
        <p:txBody>
          <a:bodyPr wrap="square">
            <a:spAutoFit/>
          </a:bodyPr>
          <a:lstStyle/>
          <a:p>
            <a:pPr algn="ctr"/>
            <a:r>
              <a:rPr lang="ru-RU" sz="1400" i="1" dirty="0" smtClean="0"/>
              <a:t>Во многом продолжают тренд «</a:t>
            </a:r>
            <a:r>
              <a:rPr lang="ru-RU" sz="1400" i="1" dirty="0" err="1" smtClean="0"/>
              <a:t>селебритиз</a:t>
            </a:r>
            <a:r>
              <a:rPr lang="ru-RU" sz="1400" i="1" dirty="0" smtClean="0"/>
              <a:t>» в политике, эксплуатируя эффект стартовой известности старших членов семьи</a:t>
            </a:r>
            <a:endParaRPr lang="ru-RU" sz="1400" i="1" dirty="0"/>
          </a:p>
        </p:txBody>
      </p:sp>
    </p:spTree>
    <p:extLst>
      <p:ext uri="{BB962C8B-B14F-4D97-AF65-F5344CB8AC3E}">
        <p14:creationId xmlns:p14="http://schemas.microsoft.com/office/powerpoint/2010/main" val="2139027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Контуры будущих кампаний</a:t>
            </a:r>
            <a:endParaRPr lang="ru-RU" dirty="0"/>
          </a:p>
        </p:txBody>
      </p:sp>
      <p:sp>
        <p:nvSpPr>
          <p:cNvPr id="3" name="Объект 2"/>
          <p:cNvSpPr>
            <a:spLocks noGrp="1"/>
          </p:cNvSpPr>
          <p:nvPr>
            <p:ph idx="1"/>
          </p:nvPr>
        </p:nvSpPr>
        <p:spPr/>
        <p:txBody>
          <a:bodyPr>
            <a:normAutofit/>
          </a:bodyPr>
          <a:lstStyle/>
          <a:p>
            <a:pPr marL="0" lvl="0" indent="0">
              <a:buNone/>
            </a:pPr>
            <a:r>
              <a:rPr lang="ru-RU" dirty="0"/>
              <a:t>После победы Дональда Трампа, который принадлежал до выборов </a:t>
            </a:r>
            <a:r>
              <a:rPr lang="ru-RU" dirty="0" smtClean="0"/>
              <a:t>скорее к </a:t>
            </a:r>
            <a:r>
              <a:rPr lang="ru-RU" dirty="0"/>
              <a:t>классу бизнес-</a:t>
            </a:r>
            <a:r>
              <a:rPr lang="ru-RU" dirty="0" err="1"/>
              <a:t>селебритиз</a:t>
            </a:r>
            <a:r>
              <a:rPr lang="ru-RU" dirty="0"/>
              <a:t>, </a:t>
            </a:r>
            <a:r>
              <a:rPr lang="ru-RU" dirty="0" smtClean="0"/>
              <a:t>нежели к политическому </a:t>
            </a:r>
            <a:r>
              <a:rPr lang="ru-RU" dirty="0" smtClean="0"/>
              <a:t>истеблишменту</a:t>
            </a:r>
            <a:r>
              <a:rPr lang="ru-RU" dirty="0"/>
              <a:t>, в американских СМИ никакие кандидаты не кажутся больше невозможными.  </a:t>
            </a:r>
            <a:endParaRPr lang="ru-RU" dirty="0" smtClean="0"/>
          </a:p>
          <a:p>
            <a:pPr marL="0" lvl="0" indent="0">
              <a:buNone/>
            </a:pPr>
            <a:r>
              <a:rPr lang="ru-RU" dirty="0" smtClean="0"/>
              <a:t>Большинство таких предположений носит пока гипотетический характер </a:t>
            </a:r>
            <a:r>
              <a:rPr lang="mr-IN" dirty="0" smtClean="0"/>
              <a:t>–</a:t>
            </a:r>
            <a:r>
              <a:rPr lang="ru-RU" dirty="0" smtClean="0"/>
              <a:t> хотя «номинанты» периодически подыгрывают слухам о своем возможном участии в выборах.</a:t>
            </a:r>
            <a:endParaRPr lang="ru-RU" dirty="0"/>
          </a:p>
          <a:p>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22</a:t>
            </a:fld>
            <a:endParaRPr lang="ru-RU"/>
          </a:p>
        </p:txBody>
      </p:sp>
      <p:pic>
        <p:nvPicPr>
          <p:cNvPr id="6" name="Рисунок 5"/>
          <p:cNvPicPr>
            <a:picLocks noChangeAspect="1"/>
          </p:cNvPicPr>
          <p:nvPr/>
        </p:nvPicPr>
        <p:blipFill>
          <a:blip r:embed="rId2"/>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004577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2712" y="0"/>
            <a:ext cx="10257263" cy="571577"/>
          </a:xfrm>
        </p:spPr>
        <p:txBody>
          <a:bodyPr>
            <a:normAutofit/>
          </a:bodyPr>
          <a:lstStyle/>
          <a:p>
            <a:r>
              <a:rPr lang="ru-RU" sz="2800" dirty="0" smtClean="0"/>
              <a:t>Контуры кампании</a:t>
            </a:r>
            <a:r>
              <a:rPr lang="ru-RU" sz="2800" dirty="0"/>
              <a:t>-</a:t>
            </a:r>
            <a:r>
              <a:rPr lang="ru-RU" sz="2800" dirty="0" smtClean="0"/>
              <a:t>2020. </a:t>
            </a:r>
            <a:r>
              <a:rPr lang="ru-RU" sz="2800" dirty="0" err="1" smtClean="0"/>
              <a:t>Опра</a:t>
            </a:r>
            <a:r>
              <a:rPr lang="ru-RU" sz="2800" dirty="0" smtClean="0"/>
              <a:t> </a:t>
            </a:r>
            <a:r>
              <a:rPr lang="ru-RU" sz="2800" dirty="0" err="1" smtClean="0"/>
              <a:t>Уинфри</a:t>
            </a:r>
            <a:endParaRPr lang="ru-RU" sz="2800" dirty="0"/>
          </a:p>
        </p:txBody>
      </p:sp>
      <p:sp>
        <p:nvSpPr>
          <p:cNvPr id="3" name="Объект 2"/>
          <p:cNvSpPr>
            <a:spLocks noGrp="1"/>
          </p:cNvSpPr>
          <p:nvPr>
            <p:ph idx="1"/>
          </p:nvPr>
        </p:nvSpPr>
        <p:spPr>
          <a:xfrm>
            <a:off x="21336" y="1014761"/>
            <a:ext cx="5754624" cy="5341589"/>
          </a:xfrm>
        </p:spPr>
        <p:txBody>
          <a:bodyPr>
            <a:noAutofit/>
          </a:bodyPr>
          <a:lstStyle/>
          <a:p>
            <a:r>
              <a:rPr lang="ru-RU" sz="1600" dirty="0" smtClean="0"/>
              <a:t>1954 г.р. Первый </a:t>
            </a:r>
            <a:r>
              <a:rPr lang="ru-RU" sz="1600" dirty="0"/>
              <a:t>и единственный чернокожий мультимиллиардер в Северной Америке. </a:t>
            </a:r>
            <a:r>
              <a:rPr lang="ru-RU" sz="1600" dirty="0" smtClean="0"/>
              <a:t> Пережила бедность, сексуальное насилие в детстве и сексуальные домогательства на рабочем месте, чтобы стать первой чернокожей женщиной-миллиардером в мире. Обрела популярность благодаря ток-шоу 1986-2011 годов. Имеет несколько бизнесов, в том числе занимается </a:t>
            </a:r>
            <a:r>
              <a:rPr lang="ru-RU" sz="1600" dirty="0" err="1" smtClean="0"/>
              <a:t>продюсированием</a:t>
            </a:r>
            <a:r>
              <a:rPr lang="ru-RU" sz="1600" dirty="0" smtClean="0"/>
              <a:t> голливудских картин и изданием бестселлеров, а также борется за права женщин. Фонд </a:t>
            </a:r>
            <a:r>
              <a:rPr lang="ru-RU" sz="1600" dirty="0" err="1" smtClean="0"/>
              <a:t>Уинфри</a:t>
            </a:r>
            <a:r>
              <a:rPr lang="ru-RU" sz="1600" dirty="0" smtClean="0"/>
              <a:t> построил 60 школ в 13 странах, Академию лидерства </a:t>
            </a:r>
            <a:r>
              <a:rPr lang="ru-RU" sz="1600" dirty="0" err="1" smtClean="0"/>
              <a:t>Опры</a:t>
            </a:r>
            <a:r>
              <a:rPr lang="ru-RU" sz="1600" dirty="0" smtClean="0"/>
              <a:t> </a:t>
            </a:r>
            <a:r>
              <a:rPr lang="ru-RU" sz="1600" dirty="0" err="1" smtClean="0"/>
              <a:t>Уинфри</a:t>
            </a:r>
            <a:r>
              <a:rPr lang="ru-RU" sz="1600" dirty="0" smtClean="0"/>
              <a:t> для девочек, школу-интернат для обедневших южноафриканцев. После урагана Катрина вложила 10 млн долл. в программы помощи пострадавшим. Пролоббировала в 1993 закон о национальной защите детей, создала национальную базу данных о людях, осужденных за насилие над детьми</a:t>
            </a:r>
          </a:p>
          <a:p>
            <a:r>
              <a:rPr lang="ru-RU" sz="1600" dirty="0" smtClean="0"/>
              <a:t>После </a:t>
            </a:r>
            <a:r>
              <a:rPr lang="ru-RU" sz="1600" dirty="0"/>
              <a:t>победы Трампа </a:t>
            </a:r>
            <a:r>
              <a:rPr lang="ru-RU" sz="1600" dirty="0" err="1"/>
              <a:t>Опра</a:t>
            </a:r>
            <a:r>
              <a:rPr lang="ru-RU" sz="1600" dirty="0"/>
              <a:t> </a:t>
            </a:r>
            <a:r>
              <a:rPr lang="ru-RU" sz="1600" dirty="0" err="1"/>
              <a:t>Уинфри</a:t>
            </a:r>
            <a:r>
              <a:rPr lang="ru-RU" sz="1600" dirty="0"/>
              <a:t> в интервью </a:t>
            </a:r>
            <a:r>
              <a:rPr lang="en-US" sz="1600" dirty="0"/>
              <a:t>Bloomberg</a:t>
            </a:r>
            <a:r>
              <a:rPr lang="ru-RU" sz="1600" dirty="0"/>
              <a:t> призналась, что поменяла отношение к участию в президентской </a:t>
            </a:r>
            <a:r>
              <a:rPr lang="ru-RU" sz="1600" dirty="0" smtClean="0"/>
              <a:t>гонке, не исключив своего участия в выборах. «Я полагала, что у меня нет опыта в управлении, что я не знаю достаточно. А теперь я думаю ... </a:t>
            </a:r>
            <a:r>
              <a:rPr lang="ru-RU" sz="1600" dirty="0" err="1" smtClean="0"/>
              <a:t>Оу</a:t>
            </a:r>
            <a:r>
              <a:rPr lang="ru-RU" sz="1600" dirty="0" smtClean="0"/>
              <a:t>» — сказала </a:t>
            </a:r>
            <a:r>
              <a:rPr lang="ru-RU" sz="1600" dirty="0" err="1" smtClean="0"/>
              <a:t>Уинфри</a:t>
            </a:r>
            <a:r>
              <a:rPr lang="ru-RU" sz="1600" dirty="0" smtClean="0"/>
              <a:t>, намекая, как предполагают американские СМИ, на то, что у действующего президента США Дональда Трампа тоже нет политического опыта. Сильная сторона </a:t>
            </a:r>
            <a:r>
              <a:rPr lang="mr-IN" sz="1600" dirty="0" smtClean="0"/>
              <a:t>–</a:t>
            </a:r>
            <a:r>
              <a:rPr lang="ru-RU" sz="1600" dirty="0" smtClean="0"/>
              <a:t> низкий </a:t>
            </a:r>
            <a:r>
              <a:rPr lang="ru-RU" sz="1600" dirty="0" err="1" smtClean="0"/>
              <a:t>антирейтинг</a:t>
            </a:r>
            <a:r>
              <a:rPr lang="ru-RU" sz="1600" dirty="0" smtClean="0"/>
              <a:t>. Даже после поддержки Обамы в 2008 году сохранила популярность у сторонников всех партий.</a:t>
            </a:r>
          </a:p>
          <a:p>
            <a:r>
              <a:rPr lang="ru-RU" sz="1600" dirty="0"/>
              <a:t> </a:t>
            </a:r>
            <a:endParaRPr lang="ru-RU" sz="1600" dirty="0" smtClean="0"/>
          </a:p>
        </p:txBody>
      </p:sp>
      <p:sp>
        <p:nvSpPr>
          <p:cNvPr id="4" name="Номер слайда 3"/>
          <p:cNvSpPr>
            <a:spLocks noGrp="1"/>
          </p:cNvSpPr>
          <p:nvPr>
            <p:ph type="sldNum" sz="quarter" idx="12"/>
          </p:nvPr>
        </p:nvSpPr>
        <p:spPr/>
        <p:txBody>
          <a:bodyPr/>
          <a:lstStyle/>
          <a:p>
            <a:fld id="{D6FAD803-A7CB-7349-8D3B-5A0BA6B892DE}" type="slidenum">
              <a:rPr lang="ru-RU" smtClean="0"/>
              <a:t>23</a:t>
            </a:fld>
            <a:endParaRPr lang="ru-RU"/>
          </a:p>
        </p:txBody>
      </p:sp>
      <p:sp>
        <p:nvSpPr>
          <p:cNvPr id="5" name="Прямоугольник 4"/>
          <p:cNvSpPr/>
          <p:nvPr/>
        </p:nvSpPr>
        <p:spPr>
          <a:xfrm>
            <a:off x="6720840" y="3428266"/>
            <a:ext cx="4239768" cy="3293209"/>
          </a:xfrm>
          <a:prstGeom prst="rect">
            <a:avLst/>
          </a:prstGeom>
        </p:spPr>
        <p:txBody>
          <a:bodyPr wrap="square">
            <a:spAutoFit/>
          </a:bodyPr>
          <a:lstStyle/>
          <a:p>
            <a:r>
              <a:rPr lang="ru-RU" sz="1600" dirty="0" smtClean="0"/>
              <a:t>Карьера основана на огромной и разнообразной фанатской базе, которая десятилетиями следила за ее исследованием социальных проблем и проблем повседневной жизни. Умеет общаться с обычными американцами, включая белых избирателей рабочего класса, которые ускользают от демократов. Аудитория может быть преимущественно женской, но это не проблема: поддержка Трампа среди белых женщин без диплома колледжа дала ему преимущество над Хиллари Клинтон с белыми женщинами в целом.</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668" y="506060"/>
            <a:ext cx="3641846" cy="2066417"/>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997" y="506060"/>
            <a:ext cx="1744321" cy="2685196"/>
          </a:xfrm>
          <a:prstGeom prst="rect">
            <a:avLst/>
          </a:prstGeom>
        </p:spPr>
      </p:pic>
      <p:pic>
        <p:nvPicPr>
          <p:cNvPr id="9" name="Рисунок 8"/>
          <p:cNvPicPr>
            <a:picLocks noChangeAspect="1"/>
          </p:cNvPicPr>
          <p:nvPr/>
        </p:nvPicPr>
        <p:blipFill>
          <a:blip r:embed="rId4"/>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28113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857"/>
            <a:ext cx="10257263" cy="571577"/>
          </a:xfrm>
        </p:spPr>
        <p:txBody>
          <a:bodyPr>
            <a:normAutofit/>
          </a:bodyPr>
          <a:lstStyle/>
          <a:p>
            <a:r>
              <a:rPr lang="ru-RU" sz="2800" dirty="0" smtClean="0"/>
              <a:t>Контуры кампании-2020. Марк </a:t>
            </a:r>
            <a:r>
              <a:rPr lang="ru-RU" sz="2800" dirty="0" err="1" smtClean="0"/>
              <a:t>Цукерберг</a:t>
            </a:r>
            <a:endParaRPr lang="ru-RU" sz="2800" dirty="0"/>
          </a:p>
        </p:txBody>
      </p:sp>
      <p:sp>
        <p:nvSpPr>
          <p:cNvPr id="3" name="Объект 2"/>
          <p:cNvSpPr>
            <a:spLocks noGrp="1"/>
          </p:cNvSpPr>
          <p:nvPr>
            <p:ph idx="1"/>
          </p:nvPr>
        </p:nvSpPr>
        <p:spPr>
          <a:xfrm>
            <a:off x="838200" y="1261871"/>
            <a:ext cx="4821936" cy="5221225"/>
          </a:xfrm>
        </p:spPr>
        <p:txBody>
          <a:bodyPr>
            <a:normAutofit fontScale="62500" lnSpcReduction="20000"/>
          </a:bodyPr>
          <a:lstStyle/>
          <a:p>
            <a:pPr fontAlgn="base"/>
            <a:r>
              <a:rPr lang="ru-RU" sz="2100" dirty="0"/>
              <a:t>С начала 2017 года глава </a:t>
            </a:r>
            <a:r>
              <a:rPr lang="ru-RU" sz="2100" dirty="0" err="1"/>
              <a:t>Facebook</a:t>
            </a:r>
            <a:r>
              <a:rPr lang="ru-RU" sz="2100" dirty="0"/>
              <a:t> </a:t>
            </a:r>
            <a:r>
              <a:rPr lang="ru-RU" sz="2100" dirty="0" smtClean="0"/>
              <a:t>путешествует </a:t>
            </a:r>
            <a:r>
              <a:rPr lang="ru-RU" sz="2100" dirty="0"/>
              <a:t>по штатам США. </a:t>
            </a:r>
            <a:r>
              <a:rPr lang="ru-RU" sz="2100" dirty="0" smtClean="0"/>
              <a:t>Ужинает </a:t>
            </a:r>
            <a:r>
              <a:rPr lang="ru-RU" sz="2100" dirty="0"/>
              <a:t>и общается с местными жителями, а также посещает исторические места, чтобы поближе познакомиться с аудиторией своей социальной сети.</a:t>
            </a:r>
          </a:p>
          <a:p>
            <a:pPr fontAlgn="base"/>
            <a:r>
              <a:rPr lang="ru-RU" sz="2100" dirty="0" smtClean="0"/>
              <a:t>Известен амбициозными </a:t>
            </a:r>
            <a:r>
              <a:rPr lang="ru-RU" sz="2100" dirty="0"/>
              <a:t>задачами, которые он ставит себе каждый год. В 2013 году он решил знакомиться с новыми людьми каждый день. В 2014 году — ежедневно писать письма с благодарностями. В </a:t>
            </a:r>
            <a:r>
              <a:rPr lang="ru-RU" sz="2100" dirty="0" smtClean="0"/>
              <a:t>2015 </a:t>
            </a:r>
            <a:r>
              <a:rPr lang="ru-RU" sz="2100" dirty="0"/>
              <a:t>он открыл собственный книжный клуб </a:t>
            </a:r>
            <a:r>
              <a:rPr lang="ru-RU" sz="2100" dirty="0" smtClean="0"/>
              <a:t>и прочитал за </a:t>
            </a:r>
            <a:r>
              <a:rPr lang="ru-RU" sz="2100" dirty="0"/>
              <a:t>год 23 книги. За 2016 год </a:t>
            </a:r>
            <a:r>
              <a:rPr lang="ru-RU" sz="2100" dirty="0" err="1"/>
              <a:t>Цукерберг</a:t>
            </a:r>
            <a:r>
              <a:rPr lang="ru-RU" sz="2100" dirty="0"/>
              <a:t> пробежал почти 590 </a:t>
            </a:r>
            <a:r>
              <a:rPr lang="ru-RU" sz="2100" dirty="0" smtClean="0"/>
              <a:t>км. </a:t>
            </a:r>
            <a:r>
              <a:rPr lang="ru-RU" sz="2100" dirty="0"/>
              <a:t>В январе 2017 года </a:t>
            </a:r>
            <a:r>
              <a:rPr lang="ru-RU" sz="2100" dirty="0" smtClean="0"/>
              <a:t>объявил </a:t>
            </a:r>
            <a:r>
              <a:rPr lang="ru-RU" sz="2100" dirty="0"/>
              <a:t>о намерении посетить до конца года все американские штаты</a:t>
            </a:r>
            <a:r>
              <a:rPr lang="ru-RU" sz="2100" dirty="0" smtClean="0"/>
              <a:t>.</a:t>
            </a:r>
          </a:p>
          <a:p>
            <a:pPr fontAlgn="base"/>
            <a:r>
              <a:rPr lang="ru-RU" sz="2100" dirty="0" smtClean="0"/>
              <a:t>Начал проявлять открытые религиозные взгляды, необходимые в американских условиях для участия в президентских выборах. Активизировал благотворительную деятельность. Получил диплом о высшем образовании.</a:t>
            </a:r>
            <a:endParaRPr lang="ru-RU" sz="2100" dirty="0"/>
          </a:p>
          <a:p>
            <a:pPr fontAlgn="base"/>
            <a:r>
              <a:rPr lang="ru-RU" sz="2100" dirty="0" smtClean="0"/>
              <a:t>Последние </a:t>
            </a:r>
            <a:r>
              <a:rPr lang="ru-RU" sz="2100" dirty="0"/>
              <a:t>несколько лет </a:t>
            </a:r>
            <a:r>
              <a:rPr lang="ru-RU" sz="2100" dirty="0" smtClean="0"/>
              <a:t>регулярно </a:t>
            </a:r>
            <a:r>
              <a:rPr lang="ru-RU" sz="2100" dirty="0"/>
              <a:t>виделся с руководителями различных </a:t>
            </a:r>
            <a:r>
              <a:rPr lang="ru-RU" sz="2100" dirty="0" smtClean="0"/>
              <a:t>стран (Бразилия, Ватикан, Индия, Китай, Мексика, Россия). В декабре 2016 Трамп провел конференцию </a:t>
            </a:r>
            <a:r>
              <a:rPr lang="ru-RU" sz="2100" dirty="0"/>
              <a:t>с представителями крупнейших технологических компаний, в том числе </a:t>
            </a:r>
            <a:r>
              <a:rPr lang="ru-RU" sz="2100" dirty="0" err="1"/>
              <a:t>Google</a:t>
            </a:r>
            <a:r>
              <a:rPr lang="ru-RU" sz="2100" dirty="0"/>
              <a:t>, </a:t>
            </a:r>
            <a:r>
              <a:rPr lang="ru-RU" sz="2100" dirty="0" err="1"/>
              <a:t>Tesla</a:t>
            </a:r>
            <a:r>
              <a:rPr lang="ru-RU" sz="2100" dirty="0"/>
              <a:t>, </a:t>
            </a:r>
            <a:r>
              <a:rPr lang="ru-RU" sz="2100" dirty="0" err="1"/>
              <a:t>Apple</a:t>
            </a:r>
            <a:r>
              <a:rPr lang="ru-RU" sz="2100" dirty="0"/>
              <a:t>, </a:t>
            </a:r>
            <a:r>
              <a:rPr lang="ru-RU" sz="2100" dirty="0" err="1"/>
              <a:t>Amazon</a:t>
            </a:r>
            <a:r>
              <a:rPr lang="ru-RU" sz="2100" dirty="0"/>
              <a:t> и </a:t>
            </a:r>
            <a:r>
              <a:rPr lang="ru-RU" sz="2100" dirty="0" err="1" smtClean="0"/>
              <a:t>Facebook</a:t>
            </a:r>
            <a:r>
              <a:rPr lang="ru-RU" sz="2100" dirty="0" smtClean="0"/>
              <a:t>, однако </a:t>
            </a:r>
            <a:r>
              <a:rPr lang="ru-RU" sz="2100" dirty="0" err="1" smtClean="0"/>
              <a:t>Цукерберга</a:t>
            </a:r>
            <a:r>
              <a:rPr lang="ru-RU" sz="2100" dirty="0" smtClean="0"/>
              <a:t> на ней заменила член совета директоров без объяснения причин. В январе 2017 раскритиковал указ Трампа об иммигрантах</a:t>
            </a:r>
            <a:r>
              <a:rPr lang="ru-RU" sz="2100" dirty="0"/>
              <a:t> </a:t>
            </a:r>
            <a:r>
              <a:rPr lang="ru-RU" sz="2100" dirty="0" smtClean="0"/>
              <a:t>и нанял</a:t>
            </a:r>
            <a:r>
              <a:rPr lang="ru-RU" sz="2100" dirty="0"/>
              <a:t> двух бывших менеджеров президентских кампаний </a:t>
            </a:r>
            <a:r>
              <a:rPr lang="ru-RU" sz="2100" dirty="0" smtClean="0"/>
              <a:t>Буша-младшего </a:t>
            </a:r>
            <a:r>
              <a:rPr lang="ru-RU" sz="2100" dirty="0"/>
              <a:t>и </a:t>
            </a:r>
            <a:r>
              <a:rPr lang="ru-RU" sz="2100" dirty="0" smtClean="0"/>
              <a:t>Обамы </a:t>
            </a:r>
            <a:r>
              <a:rPr lang="mr-IN" sz="2100" dirty="0" smtClean="0"/>
              <a:t>–</a:t>
            </a:r>
            <a:r>
              <a:rPr lang="ru-RU" sz="2100" dirty="0" smtClean="0"/>
              <a:t> будут заниматься благотворительными проектами жены </a:t>
            </a:r>
            <a:r>
              <a:rPr lang="ru-RU" sz="2100" dirty="0" err="1" smtClean="0"/>
              <a:t>Цукерберга</a:t>
            </a:r>
            <a:r>
              <a:rPr lang="ru-RU" sz="2100" dirty="0" smtClean="0"/>
              <a:t>.</a:t>
            </a:r>
          </a:p>
          <a:p>
            <a:pPr fontAlgn="base"/>
            <a:r>
              <a:rPr lang="ru-RU" sz="2100" dirty="0" smtClean="0"/>
              <a:t>В январе 2020 </a:t>
            </a:r>
            <a:r>
              <a:rPr lang="ru-RU" sz="2100" dirty="0" err="1" smtClean="0"/>
              <a:t>Цукербергу</a:t>
            </a:r>
            <a:r>
              <a:rPr lang="ru-RU" sz="2100" dirty="0" smtClean="0"/>
              <a:t> будет 36 лет.</a:t>
            </a:r>
          </a:p>
          <a:p>
            <a:pPr fontAlgn="base"/>
            <a:endParaRPr lang="ru-RU" dirty="0"/>
          </a:p>
          <a:p>
            <a:pPr fontAlgn="base"/>
            <a:endParaRPr lang="ru-RU" dirty="0"/>
          </a:p>
          <a:p>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24</a:t>
            </a:fld>
            <a:endParaRPr lang="ru-RU"/>
          </a:p>
        </p:txBody>
      </p:sp>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905" y="3593252"/>
            <a:ext cx="4376895" cy="2494577"/>
          </a:xfrm>
          <a:prstGeom prst="rect">
            <a:avLst/>
          </a:prstGeom>
        </p:spPr>
      </p:pic>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061" y="686374"/>
            <a:ext cx="2746613" cy="2906878"/>
          </a:xfrm>
          <a:prstGeom prst="rect">
            <a:avLst/>
          </a:prstGeom>
        </p:spPr>
      </p:pic>
      <p:pic>
        <p:nvPicPr>
          <p:cNvPr id="22" name="Рисунок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05" y="1940984"/>
            <a:ext cx="2941590" cy="1652268"/>
          </a:xfrm>
          <a:prstGeom prst="rect">
            <a:avLst/>
          </a:prstGeom>
        </p:spPr>
      </p:pic>
      <p:pic>
        <p:nvPicPr>
          <p:cNvPr id="9" name="Рисунок 8"/>
          <p:cNvPicPr>
            <a:picLocks noChangeAspect="1"/>
          </p:cNvPicPr>
          <p:nvPr/>
        </p:nvPicPr>
        <p:blipFill>
          <a:blip r:embed="rId5"/>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417299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857"/>
            <a:ext cx="10257263" cy="571577"/>
          </a:xfrm>
        </p:spPr>
        <p:txBody>
          <a:bodyPr>
            <a:normAutofit/>
          </a:bodyPr>
          <a:lstStyle/>
          <a:p>
            <a:r>
              <a:rPr lang="ru-RU" sz="2800" dirty="0" smtClean="0"/>
              <a:t>Контуры кампании-2020. </a:t>
            </a:r>
            <a:endParaRPr lang="ru-RU" sz="2800" dirty="0"/>
          </a:p>
        </p:txBody>
      </p:sp>
      <p:sp>
        <p:nvSpPr>
          <p:cNvPr id="3" name="Объект 2"/>
          <p:cNvSpPr>
            <a:spLocks noGrp="1"/>
          </p:cNvSpPr>
          <p:nvPr>
            <p:ph idx="1"/>
          </p:nvPr>
        </p:nvSpPr>
        <p:spPr>
          <a:xfrm>
            <a:off x="838200" y="1014760"/>
            <a:ext cx="5443728" cy="5532343"/>
          </a:xfrm>
        </p:spPr>
        <p:txBody>
          <a:bodyPr>
            <a:normAutofit/>
          </a:bodyPr>
          <a:lstStyle/>
          <a:p>
            <a:r>
              <a:rPr lang="ru-RU" sz="1700" b="1" dirty="0" err="1" smtClean="0"/>
              <a:t>Канье</a:t>
            </a:r>
            <a:r>
              <a:rPr lang="ru-RU" sz="1700" b="1" dirty="0" smtClean="0"/>
              <a:t> Уэст. </a:t>
            </a:r>
            <a:r>
              <a:rPr lang="ru-RU" sz="1700" dirty="0" smtClean="0"/>
              <a:t>Популярный </a:t>
            </a:r>
            <a:r>
              <a:rPr lang="ru-RU" sz="1700" dirty="0"/>
              <a:t>американский рэпер </a:t>
            </a:r>
            <a:r>
              <a:rPr lang="ru-RU" sz="1700" dirty="0" err="1"/>
              <a:t>Канье</a:t>
            </a:r>
            <a:r>
              <a:rPr lang="ru-RU" sz="1700" dirty="0"/>
              <a:t> </a:t>
            </a:r>
            <a:r>
              <a:rPr lang="ru-RU" sz="1700" dirty="0" smtClean="0"/>
              <a:t>Уэст. «</a:t>
            </a:r>
            <a:r>
              <a:rPr lang="ru-RU" sz="1700" dirty="0"/>
              <a:t>Я не знаю, что я потеряю после этого. Но это и неважно, это не про меня. Это про идеи. Про людей с идеями. Про людей, которые верят в правду. И, как вы уже могли догадаться к этому моменту, я решил баллотироваться на пост президента в 2020 году</a:t>
            </a:r>
            <a:r>
              <a:rPr lang="ru-RU" sz="1700" dirty="0" smtClean="0"/>
              <a:t>». Заявил, что хотя </a:t>
            </a:r>
            <a:r>
              <a:rPr lang="ru-RU" sz="1700" dirty="0"/>
              <a:t>у него и нет четкого представления о политике, зато есть принципы в отношении людей и правды. </a:t>
            </a:r>
            <a:r>
              <a:rPr lang="ru-RU" sz="1700" dirty="0" err="1"/>
              <a:t>хэштег</a:t>
            </a:r>
            <a:r>
              <a:rPr lang="ru-RU" sz="1700" dirty="0"/>
              <a:t> #kanye2020 на </a:t>
            </a:r>
            <a:r>
              <a:rPr lang="ru-RU" sz="1700" dirty="0" smtClean="0"/>
              <a:t>некоторое время </a:t>
            </a:r>
            <a:r>
              <a:rPr lang="ru-RU" sz="1700" dirty="0"/>
              <a:t>вышел в лидеры в </a:t>
            </a:r>
            <a:r>
              <a:rPr lang="ru-RU" sz="1700" dirty="0" err="1"/>
              <a:t>Twitter</a:t>
            </a:r>
            <a:r>
              <a:rPr lang="ru-RU" sz="1700" dirty="0"/>
              <a:t>. Пользователи отмечали, что если Трамп стал президентом, то и </a:t>
            </a:r>
            <a:r>
              <a:rPr lang="ru-RU" sz="1700" dirty="0" err="1"/>
              <a:t>Канье</a:t>
            </a:r>
            <a:r>
              <a:rPr lang="ru-RU" sz="1700" dirty="0"/>
              <a:t> сможет. "В 2004-м </a:t>
            </a:r>
            <a:r>
              <a:rPr lang="ru-RU" sz="1700" dirty="0" err="1"/>
              <a:t>Канье</a:t>
            </a:r>
            <a:r>
              <a:rPr lang="ru-RU" sz="1700" dirty="0"/>
              <a:t> спас хип-хоп, в 2020-м спасет Америку", - написал один из пользователей</a:t>
            </a:r>
            <a:r>
              <a:rPr lang="ru-RU" sz="1700" dirty="0" smtClean="0"/>
              <a:t>.</a:t>
            </a:r>
          </a:p>
          <a:p>
            <a:r>
              <a:rPr lang="ru-RU" sz="1700" b="1" dirty="0" smtClean="0"/>
              <a:t>Кэти Перри. </a:t>
            </a:r>
            <a:r>
              <a:rPr lang="ru-RU" sz="1700" dirty="0" smtClean="0"/>
              <a:t>Певица. Активно выступала в поддержку Хиллари Клинтон. Вызвала шквальную реакцию на фото в </a:t>
            </a:r>
            <a:r>
              <a:rPr lang="ru-RU" sz="1700" dirty="0" err="1" smtClean="0"/>
              <a:t>Instagram</a:t>
            </a:r>
            <a:r>
              <a:rPr lang="ru-RU" sz="1700" dirty="0" smtClean="0"/>
              <a:t> ее с </a:t>
            </a:r>
            <a:r>
              <a:rPr lang="ru-RU" sz="1700" dirty="0" err="1" smtClean="0"/>
              <a:t>Б.Клинтоном</a:t>
            </a:r>
            <a:r>
              <a:rPr lang="ru-RU" sz="1700" dirty="0" smtClean="0"/>
              <a:t> и </a:t>
            </a:r>
            <a:r>
              <a:rPr lang="ru-RU" sz="1700" dirty="0" err="1" smtClean="0"/>
              <a:t>Дж.Бушем</a:t>
            </a:r>
            <a:r>
              <a:rPr lang="ru-RU" sz="1700" dirty="0" smtClean="0"/>
              <a:t>, подпись к которому гласила: « 42, 43, 46 ?!». Недавно пожертвовала 10 тыс. долл. на программу «Планируемое </a:t>
            </a:r>
            <a:r>
              <a:rPr lang="ru-RU" sz="1700" dirty="0" err="1" smtClean="0"/>
              <a:t>родительство</a:t>
            </a:r>
            <a:r>
              <a:rPr lang="ru-RU" sz="1700" dirty="0" smtClean="0"/>
              <a:t>». </a:t>
            </a:r>
          </a:p>
          <a:p>
            <a:endParaRPr lang="ru-RU" dirty="0"/>
          </a:p>
          <a:p>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25</a:t>
            </a:fld>
            <a:endParaRPr lang="ru-RU"/>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6870255" y="3535743"/>
            <a:ext cx="4486530" cy="2243265"/>
          </a:xfrm>
          <a:prstGeom prst="rect">
            <a:avLst/>
          </a:prstGeom>
          <a:noFill/>
          <a:ln>
            <a:noFill/>
          </a:ln>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793" y="541066"/>
            <a:ext cx="2597513" cy="247142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384" y="586278"/>
            <a:ext cx="2658779" cy="2380996"/>
          </a:xfrm>
          <a:prstGeom prst="rect">
            <a:avLst/>
          </a:prstGeom>
        </p:spPr>
      </p:pic>
      <p:pic>
        <p:nvPicPr>
          <p:cNvPr id="9" name="Рисунок 8"/>
          <p:cNvPicPr>
            <a:picLocks noChangeAspect="1"/>
          </p:cNvPicPr>
          <p:nvPr/>
        </p:nvPicPr>
        <p:blipFill>
          <a:blip r:embed="rId5"/>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662520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Резюме</a:t>
            </a:r>
            <a:endParaRPr lang="ru-RU" dirty="0"/>
          </a:p>
        </p:txBody>
      </p:sp>
      <p:sp>
        <p:nvSpPr>
          <p:cNvPr id="3" name="Объект 2"/>
          <p:cNvSpPr>
            <a:spLocks noGrp="1"/>
          </p:cNvSpPr>
          <p:nvPr>
            <p:ph idx="1"/>
          </p:nvPr>
        </p:nvSpPr>
        <p:spPr/>
        <p:txBody>
          <a:bodyPr>
            <a:noAutofit/>
          </a:bodyPr>
          <a:lstStyle/>
          <a:p>
            <a:r>
              <a:rPr lang="ru-RU" sz="1500" dirty="0" smtClean="0"/>
              <a:t>Тренд «</a:t>
            </a:r>
            <a:r>
              <a:rPr lang="ru-RU" sz="1500" dirty="0" err="1" smtClean="0"/>
              <a:t>постпопулистов</a:t>
            </a:r>
            <a:r>
              <a:rPr lang="ru-RU" sz="1500" dirty="0" smtClean="0"/>
              <a:t>» не является сегодня главным и доминирующим, однако его масштабы постепенно нарастают </a:t>
            </a:r>
            <a:r>
              <a:rPr lang="mr-IN" sz="1500" dirty="0" smtClean="0"/>
              <a:t>–</a:t>
            </a:r>
            <a:r>
              <a:rPr lang="ru-RU" sz="1500" dirty="0" smtClean="0"/>
              <a:t> в том числе за счет отсутствия у традиционных политических институтов «противоядия» к подобным технологиям. Большинство привычных контрприемов апеллируют к рациональной сфере, неприятию «популизма», выявлению слабых мест </a:t>
            </a:r>
            <a:r>
              <a:rPr lang="mr-IN" sz="1500" dirty="0" smtClean="0"/>
              <a:t>–</a:t>
            </a:r>
            <a:r>
              <a:rPr lang="ru-RU" sz="1500" dirty="0" smtClean="0"/>
              <a:t> тем самым порой лишь тиражируя информацию об активности кандидата и поощряя общий «</a:t>
            </a:r>
            <a:r>
              <a:rPr lang="ru-RU" sz="1500" dirty="0" err="1" smtClean="0"/>
              <a:t>хайп</a:t>
            </a:r>
            <a:r>
              <a:rPr lang="ru-RU" sz="1500" dirty="0" smtClean="0"/>
              <a:t>» вокруг его шагов.</a:t>
            </a:r>
          </a:p>
          <a:p>
            <a:r>
              <a:rPr lang="ru-RU" sz="1500" dirty="0"/>
              <a:t>Э</a:t>
            </a:r>
            <a:r>
              <a:rPr lang="ru-RU" sz="1500" dirty="0" smtClean="0"/>
              <a:t>та тенденция близка к путям эволюцию </a:t>
            </a:r>
            <a:r>
              <a:rPr lang="ru-RU" sz="1500" dirty="0" smtClean="0"/>
              <a:t>маркетинга - </a:t>
            </a:r>
            <a:r>
              <a:rPr lang="ru-RU" sz="1500" dirty="0"/>
              <a:t>не продавать товар, а создавать запросы и </a:t>
            </a:r>
            <a:r>
              <a:rPr lang="ru-RU" sz="1500" dirty="0" smtClean="0"/>
              <a:t>ниши. Активность политиков-</a:t>
            </a:r>
            <a:r>
              <a:rPr lang="ru-RU" sz="1500" dirty="0" err="1" smtClean="0"/>
              <a:t>постпопулистов</a:t>
            </a:r>
            <a:r>
              <a:rPr lang="ru-RU" sz="1500" dirty="0" smtClean="0"/>
              <a:t> перекликается с теоретическими представлениями о «</a:t>
            </a:r>
            <a:r>
              <a:rPr lang="ru-RU" sz="1500" dirty="0" err="1" smtClean="0"/>
              <a:t>Постправде</a:t>
            </a:r>
            <a:r>
              <a:rPr lang="ru-RU" sz="1500" dirty="0" smtClean="0"/>
              <a:t>» </a:t>
            </a:r>
            <a:r>
              <a:rPr lang="mr-IN" sz="1500" dirty="0" smtClean="0"/>
              <a:t>–</a:t>
            </a:r>
            <a:r>
              <a:rPr lang="ru-RU" sz="1500" dirty="0" smtClean="0"/>
              <a:t> российская «Википедия» определяет ее как «тип политической культуры, в которой дискурс формируется </a:t>
            </a:r>
            <a:r>
              <a:rPr lang="ru-RU" sz="1500" dirty="0"/>
              <a:t>через обращение к эмоциям и личным убеждениям аудитории (при этом подробности политической реальности остаются без внимания), повторение одной и той же аргументации и упорное игнорирование объективных фактов, противоречащих заданной </a:t>
            </a:r>
            <a:r>
              <a:rPr lang="ru-RU" sz="1500" dirty="0" smtClean="0"/>
              <a:t>концепции». </a:t>
            </a:r>
          </a:p>
          <a:p>
            <a:r>
              <a:rPr lang="ru-RU" sz="1500" dirty="0" smtClean="0"/>
              <a:t>Во многом потенциал </a:t>
            </a:r>
            <a:r>
              <a:rPr lang="ru-RU" sz="1500" dirty="0" err="1" smtClean="0"/>
              <a:t>постпопулистов</a:t>
            </a:r>
            <a:r>
              <a:rPr lang="ru-RU" sz="1500" dirty="0" smtClean="0"/>
              <a:t> определяется </a:t>
            </a:r>
            <a:r>
              <a:rPr lang="ru-RU" sz="1500" dirty="0" err="1" smtClean="0"/>
              <a:t>недоудовлетворенностью</a:t>
            </a:r>
            <a:r>
              <a:rPr lang="ru-RU" sz="1500" dirty="0" smtClean="0"/>
              <a:t> запросов и интересов, напрямую не связанных с политическим процессом </a:t>
            </a:r>
            <a:r>
              <a:rPr lang="mr-IN" sz="1500" dirty="0" smtClean="0"/>
              <a:t>–</a:t>
            </a:r>
            <a:r>
              <a:rPr lang="ru-RU" sz="1500" dirty="0"/>
              <a:t> </a:t>
            </a:r>
            <a:r>
              <a:rPr lang="ru-RU" sz="1500" dirty="0" smtClean="0"/>
              <a:t>интерес к «</a:t>
            </a:r>
            <a:r>
              <a:rPr lang="ru-RU" sz="1500" dirty="0" err="1" smtClean="0"/>
              <a:t>хайпу</a:t>
            </a:r>
            <a:r>
              <a:rPr lang="ru-RU" sz="1500" dirty="0" smtClean="0"/>
              <a:t>», восприятие политического мира как второстепенного в сравнении с «подлинными» иерархиями (в шоу-бизнесе, социальных сетях, сфере моды и т.п.). </a:t>
            </a:r>
            <a:r>
              <a:rPr lang="ru-RU" sz="1500" dirty="0" err="1"/>
              <a:t>Постпопулист</a:t>
            </a:r>
            <a:r>
              <a:rPr lang="ru-RU" sz="1500" dirty="0"/>
              <a:t> </a:t>
            </a:r>
            <a:r>
              <a:rPr lang="ru-RU" sz="1500" dirty="0" smtClean="0"/>
              <a:t>часто рассматривает себя в качестве полноценного </a:t>
            </a:r>
            <a:r>
              <a:rPr lang="ru-RU" sz="1500" dirty="0"/>
              <a:t> </a:t>
            </a:r>
            <a:r>
              <a:rPr lang="ru-RU" sz="1500" dirty="0" err="1" smtClean="0"/>
              <a:t>трендсеттера</a:t>
            </a:r>
            <a:r>
              <a:rPr lang="ru-RU" sz="1500" dirty="0" smtClean="0"/>
              <a:t> </a:t>
            </a:r>
            <a:r>
              <a:rPr lang="ru-RU" sz="1500" dirty="0"/>
              <a:t>в современной экономике впечатлений.</a:t>
            </a:r>
          </a:p>
          <a:p>
            <a:r>
              <a:rPr lang="ru-RU" sz="1500" dirty="0" smtClean="0"/>
              <a:t>Слабыми местами кандидатов-</a:t>
            </a:r>
            <a:r>
              <a:rPr lang="ru-RU" sz="1500" dirty="0" err="1" smtClean="0"/>
              <a:t>постпопулистов</a:t>
            </a:r>
            <a:r>
              <a:rPr lang="ru-RU" sz="1500" dirty="0" smtClean="0"/>
              <a:t> остаются завышенные представления о собственной «</a:t>
            </a:r>
            <a:r>
              <a:rPr lang="ru-RU" sz="1500" dirty="0" err="1" smtClean="0"/>
              <a:t>запрограммированности</a:t>
            </a:r>
            <a:r>
              <a:rPr lang="ru-RU" sz="1500" dirty="0" smtClean="0"/>
              <a:t> на успех», риски формирования усталости аудитории от </a:t>
            </a:r>
            <a:r>
              <a:rPr lang="ru-RU" sz="1500" dirty="0" err="1" smtClean="0"/>
              <a:t>гиперактивности</a:t>
            </a:r>
            <a:r>
              <a:rPr lang="ru-RU" sz="1500" dirty="0" smtClean="0"/>
              <a:t> таких политиков, наличие в обществе реального интереса к содержанию политического процесса. Кроме того,  представления о «трендах будущего», проводниками которых становятся </a:t>
            </a:r>
            <a:r>
              <a:rPr lang="ru-RU" sz="1500" dirty="0" err="1" smtClean="0"/>
              <a:t>постпопулисты</a:t>
            </a:r>
            <a:r>
              <a:rPr lang="ru-RU" sz="1500" dirty="0" smtClean="0"/>
              <a:t>, могут вступать в противоречие с реальностью.</a:t>
            </a:r>
          </a:p>
          <a:p>
            <a:r>
              <a:rPr lang="ru-RU" sz="1500" dirty="0" smtClean="0"/>
              <a:t>Неразрешенными интригами пока остаются вопросы о том, что происходит с политиком-</a:t>
            </a:r>
            <a:r>
              <a:rPr lang="ru-RU" sz="1500" dirty="0" err="1" smtClean="0"/>
              <a:t>постпопулистом</a:t>
            </a:r>
            <a:r>
              <a:rPr lang="ru-RU" sz="1500" dirty="0" smtClean="0"/>
              <a:t> после победы, а также о последствиях предвыборных дуэлей с участием двух и более </a:t>
            </a:r>
            <a:r>
              <a:rPr lang="ru-RU" sz="1500" dirty="0" err="1" smtClean="0"/>
              <a:t>постпопулистов</a:t>
            </a:r>
            <a:r>
              <a:rPr lang="ru-RU" sz="1500" dirty="0" smtClean="0"/>
              <a:t>.</a:t>
            </a:r>
          </a:p>
          <a:p>
            <a:endParaRPr lang="ru-RU" sz="1500" dirty="0"/>
          </a:p>
        </p:txBody>
      </p:sp>
      <p:sp>
        <p:nvSpPr>
          <p:cNvPr id="4" name="Номер слайда 3"/>
          <p:cNvSpPr>
            <a:spLocks noGrp="1"/>
          </p:cNvSpPr>
          <p:nvPr>
            <p:ph type="sldNum" sz="quarter" idx="12"/>
          </p:nvPr>
        </p:nvSpPr>
        <p:spPr/>
        <p:txBody>
          <a:bodyPr/>
          <a:lstStyle/>
          <a:p>
            <a:fld id="{D6FAD803-A7CB-7349-8D3B-5A0BA6B892DE}" type="slidenum">
              <a:rPr lang="ru-RU" smtClean="0"/>
              <a:t>26</a:t>
            </a:fld>
            <a:endParaRPr lang="ru-RU"/>
          </a:p>
        </p:txBody>
      </p:sp>
      <p:pic>
        <p:nvPicPr>
          <p:cNvPr id="6" name="Рисунок 5"/>
          <p:cNvPicPr>
            <a:picLocks noChangeAspect="1"/>
          </p:cNvPicPr>
          <p:nvPr/>
        </p:nvPicPr>
        <p:blipFill>
          <a:blip r:embed="rId2"/>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2000478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p:spPr>
        <p:txBody>
          <a:bodyPr>
            <a:normAutofit/>
          </a:bodyPr>
          <a:lstStyle/>
          <a:p>
            <a:r>
              <a:rPr lang="ru-RU" sz="2800" dirty="0" smtClean="0"/>
              <a:t>Атипичные кандидаты прошлых эпох</a:t>
            </a:r>
            <a:endParaRPr lang="ru-RU" sz="2800"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3397191355"/>
              </p:ext>
            </p:extLst>
          </p:nvPr>
        </p:nvGraphicFramePr>
        <p:xfrm>
          <a:off x="255181" y="512547"/>
          <a:ext cx="10875099" cy="5682039"/>
        </p:xfrm>
        <a:graphic>
          <a:graphicData uri="http://schemas.openxmlformats.org/drawingml/2006/table">
            <a:tbl>
              <a:tblPr firstRow="1" bandRow="1">
                <a:tableStyleId>{5C22544A-7EE6-4342-B048-85BDC9FD1C3A}</a:tableStyleId>
              </a:tblPr>
              <a:tblGrid>
                <a:gridCol w="2527016"/>
                <a:gridCol w="8348083"/>
              </a:tblGrid>
              <a:tr h="116958">
                <a:tc>
                  <a:txBody>
                    <a:bodyPr/>
                    <a:lstStyle/>
                    <a:p>
                      <a:endParaRPr lang="ru-RU" sz="600" dirty="0"/>
                    </a:p>
                  </a:txBody>
                  <a:tcPr/>
                </a:tc>
                <a:tc>
                  <a:txBody>
                    <a:bodyPr/>
                    <a:lstStyle/>
                    <a:p>
                      <a:endParaRPr lang="ru-RU" sz="600" dirty="0"/>
                    </a:p>
                  </a:txBody>
                  <a:tcPr/>
                </a:tc>
              </a:tr>
              <a:tr h="1165271">
                <a:tc>
                  <a:txBody>
                    <a:bodyPr/>
                    <a:lstStyle/>
                    <a:p>
                      <a:r>
                        <a:rPr lang="ru-RU" sz="1500" dirty="0" smtClean="0"/>
                        <a:t>Виктория</a:t>
                      </a:r>
                      <a:r>
                        <a:rPr lang="ru-RU" sz="1500" baseline="0" dirty="0" smtClean="0"/>
                        <a:t> </a:t>
                      </a:r>
                      <a:r>
                        <a:rPr lang="ru-RU" sz="1500" baseline="0" dirty="0" err="1" smtClean="0"/>
                        <a:t>Вудхул</a:t>
                      </a:r>
                      <a:endParaRPr lang="ru-RU" sz="15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dk1"/>
                          </a:solidFill>
                          <a:effectLst/>
                          <a:latin typeface="+mn-lt"/>
                          <a:ea typeface="+mn-ea"/>
                          <a:cs typeface="+mn-cs"/>
                        </a:rPr>
                        <a:t>Первая женщина-кандидат на американских выборах – Виктория </a:t>
                      </a:r>
                      <a:r>
                        <a:rPr lang="ru-RU" sz="1500" kern="1200" dirty="0" err="1" smtClean="0">
                          <a:solidFill>
                            <a:schemeClr val="dk1"/>
                          </a:solidFill>
                          <a:effectLst/>
                          <a:latin typeface="+mn-lt"/>
                          <a:ea typeface="+mn-ea"/>
                          <a:cs typeface="+mn-cs"/>
                        </a:rPr>
                        <a:t>Вудхул</a:t>
                      </a:r>
                      <a:r>
                        <a:rPr lang="ru-RU" sz="1500" kern="1200" dirty="0" smtClean="0">
                          <a:solidFill>
                            <a:schemeClr val="dk1"/>
                          </a:solidFill>
                          <a:effectLst/>
                          <a:latin typeface="+mn-lt"/>
                          <a:ea typeface="+mn-ea"/>
                          <a:cs typeface="+mn-cs"/>
                        </a:rPr>
                        <a:t> в 1872 году от Партии равных – за 50 лет до получения права голоса. Была суфражисткой, вегетарианкой, </a:t>
                      </a:r>
                      <a:r>
                        <a:rPr lang="ru-RU" sz="1500" kern="1200" dirty="0" err="1" smtClean="0">
                          <a:solidFill>
                            <a:schemeClr val="dk1"/>
                          </a:solidFill>
                          <a:effectLst/>
                          <a:latin typeface="+mn-lt"/>
                          <a:ea typeface="+mn-ea"/>
                          <a:cs typeface="+mn-cs"/>
                        </a:rPr>
                        <a:t>аболиционисткой</a:t>
                      </a:r>
                      <a:r>
                        <a:rPr lang="ru-RU" sz="1500" kern="1200" dirty="0" smtClean="0">
                          <a:solidFill>
                            <a:schemeClr val="dk1"/>
                          </a:solidFill>
                          <a:effectLst/>
                          <a:latin typeface="+mn-lt"/>
                          <a:ea typeface="+mn-ea"/>
                          <a:cs typeface="+mn-cs"/>
                        </a:rPr>
                        <a:t>, ясновидящей и психическим медиумом. Издавала</a:t>
                      </a:r>
                      <a:r>
                        <a:rPr lang="ru-RU" sz="1500" kern="1200" baseline="0" dirty="0" smtClean="0">
                          <a:solidFill>
                            <a:schemeClr val="dk1"/>
                          </a:solidFill>
                          <a:effectLst/>
                          <a:latin typeface="+mn-lt"/>
                          <a:ea typeface="+mn-ea"/>
                          <a:cs typeface="+mn-cs"/>
                        </a:rPr>
                        <a:t> газету </a:t>
                      </a:r>
                      <a:r>
                        <a:rPr lang="ru-RU" sz="1500" kern="1200" dirty="0" smtClean="0">
                          <a:solidFill>
                            <a:schemeClr val="dk1"/>
                          </a:solidFill>
                          <a:effectLst/>
                          <a:latin typeface="+mn-lt"/>
                          <a:ea typeface="+mn-ea"/>
                          <a:cs typeface="+mn-cs"/>
                        </a:rPr>
                        <a:t>“Еженедельник </a:t>
                      </a:r>
                      <a:r>
                        <a:rPr lang="ru-RU" sz="1500" kern="1200" dirty="0" err="1" smtClean="0">
                          <a:solidFill>
                            <a:schemeClr val="dk1"/>
                          </a:solidFill>
                          <a:effectLst/>
                          <a:latin typeface="+mn-lt"/>
                          <a:ea typeface="+mn-ea"/>
                          <a:cs typeface="+mn-cs"/>
                        </a:rPr>
                        <a:t>Вудхулл</a:t>
                      </a:r>
                      <a:r>
                        <a:rPr lang="ru-RU" sz="1500" kern="1200" dirty="0" smtClean="0">
                          <a:solidFill>
                            <a:schemeClr val="dk1"/>
                          </a:solidFill>
                          <a:effectLst/>
                          <a:latin typeface="+mn-lt"/>
                          <a:ea typeface="+mn-ea"/>
                          <a:cs typeface="+mn-cs"/>
                        </a:rPr>
                        <a:t> и </a:t>
                      </a:r>
                      <a:r>
                        <a:rPr lang="ru-RU" sz="1500" kern="1200" dirty="0" err="1" smtClean="0">
                          <a:solidFill>
                            <a:schemeClr val="dk1"/>
                          </a:solidFill>
                          <a:effectLst/>
                          <a:latin typeface="+mn-lt"/>
                          <a:ea typeface="+mn-ea"/>
                          <a:cs typeface="+mn-cs"/>
                        </a:rPr>
                        <a:t>Клафлин</a:t>
                      </a:r>
                      <a:r>
                        <a:rPr lang="ru-RU" sz="1500" kern="1200" dirty="0" smtClean="0">
                          <a:solidFill>
                            <a:schemeClr val="dk1"/>
                          </a:solidFill>
                          <a:effectLst/>
                          <a:latin typeface="+mn-lt"/>
                          <a:ea typeface="+mn-ea"/>
                          <a:cs typeface="+mn-cs"/>
                        </a:rPr>
                        <a:t>”, затрагивавшую</a:t>
                      </a:r>
                      <a:r>
                        <a:rPr lang="ru-RU" sz="1500" kern="1200" baseline="0" dirty="0" smtClean="0">
                          <a:solidFill>
                            <a:schemeClr val="dk1"/>
                          </a:solidFill>
                          <a:effectLst/>
                          <a:latin typeface="+mn-lt"/>
                          <a:ea typeface="+mn-ea"/>
                          <a:cs typeface="+mn-cs"/>
                        </a:rPr>
                        <a:t> запретные темы - </a:t>
                      </a:r>
                      <a:r>
                        <a:rPr lang="ru-RU" sz="1500" kern="1200" dirty="0" smtClean="0">
                          <a:solidFill>
                            <a:schemeClr val="dk1"/>
                          </a:solidFill>
                          <a:effectLst/>
                          <a:latin typeface="+mn-lt"/>
                          <a:ea typeface="+mn-ea"/>
                          <a:cs typeface="+mn-cs"/>
                        </a:rPr>
                        <a:t>легализация проституции, контроль рождаемости, свободная любовь. За несколько дней до выборов арестована по обвинению в распространении непристойной литературы.</a:t>
                      </a:r>
                    </a:p>
                  </a:txBody>
                  <a:tcPr/>
                </a:tc>
              </a:tr>
              <a:tr h="2115879">
                <a:tc>
                  <a:txBody>
                    <a:bodyPr/>
                    <a:lstStyle/>
                    <a:p>
                      <a:r>
                        <a:rPr lang="ru-RU" sz="1500" dirty="0" smtClean="0"/>
                        <a:t>Бенджамин</a:t>
                      </a:r>
                      <a:r>
                        <a:rPr lang="ru-RU" sz="1500" baseline="0" dirty="0" smtClean="0"/>
                        <a:t> </a:t>
                      </a:r>
                      <a:r>
                        <a:rPr lang="ru-RU" sz="1500" baseline="0" dirty="0" err="1" smtClean="0"/>
                        <a:t>Спок</a:t>
                      </a:r>
                      <a:endParaRPr lang="ru-RU" sz="15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dirty="0" smtClean="0"/>
                        <a:t>Автор книги «Ребенок и уход за ним» (1946), олимпийский чемпион 1924 года по гребле. В 1972 стал кандидатом на пост президента от Народной партии. «Недостаточно воспитывать детей в счастье и безопасности, нужно обеспечить им достойный мир». Предложил отказаться от военного вмешательства за границей, выступал за предоставление семьям гарантированного минимального дохода, легализацию абортов, марихуаны, за  бесплатную медицину. На выборах получил 80 тыс. голосов. В 1976 выдвигался в вице-президенты. Затем был политическим активистом, более 10 раз арестовывался за гражданское неповиновение.</a:t>
                      </a:r>
                    </a:p>
                  </a:txBody>
                  <a:tcPr/>
                </a:tc>
              </a:tr>
              <a:tr h="1690576">
                <a:tc>
                  <a:txBody>
                    <a:bodyPr/>
                    <a:lstStyle/>
                    <a:p>
                      <a:r>
                        <a:rPr lang="ru-RU" sz="1500" dirty="0" smtClean="0"/>
                        <a:t>Стивен </a:t>
                      </a:r>
                      <a:r>
                        <a:rPr lang="ru-RU" sz="1500" dirty="0" err="1" smtClean="0"/>
                        <a:t>Колберт</a:t>
                      </a:r>
                      <a:endParaRPr lang="ru-RU" sz="1500" dirty="0"/>
                    </a:p>
                  </a:txBody>
                  <a:tcPr/>
                </a:tc>
                <a:tc>
                  <a:txBody>
                    <a:bodyPr/>
                    <a:lstStyle/>
                    <a:p>
                      <a:r>
                        <a:rPr lang="ru-RU" sz="1500" dirty="0" smtClean="0"/>
                        <a:t>Политический сатирик и шоу-</a:t>
                      </a:r>
                      <a:r>
                        <a:rPr lang="ru-RU" sz="1500" dirty="0" err="1" smtClean="0"/>
                        <a:t>мэн</a:t>
                      </a:r>
                      <a:r>
                        <a:rPr lang="ru-RU" sz="1500" dirty="0" smtClean="0"/>
                        <a:t>. Пародировал тупого журналиста, пытающегося освещать политическую жизнь в США. Выбрал себе персонажа – пародийного доктора Стивена </a:t>
                      </a:r>
                      <a:r>
                        <a:rPr lang="ru-RU" sz="1500" dirty="0" err="1" smtClean="0"/>
                        <a:t>Колберта</a:t>
                      </a:r>
                      <a:r>
                        <a:rPr lang="ru-RU" sz="1500" dirty="0" smtClean="0"/>
                        <a:t>, «напыщенного комментатора с добрыми намерениями, но плохо информированного, </a:t>
                      </a:r>
                      <a:r>
                        <a:rPr lang="ru-RU" sz="1500" dirty="0" err="1" smtClean="0"/>
                        <a:t>высокостатусного</a:t>
                      </a:r>
                      <a:r>
                        <a:rPr lang="ru-RU" sz="1500" dirty="0" smtClean="0"/>
                        <a:t> идиота». Выпустил книгу «Я - Америка (и вы тоже можете ею быть!)”. На митинге в штате Южная Каролина заявил: «Если я стану президентом США, я сотру с лица земли штат Джорджия! Потому что груши в нашем штате намного больше и сочнее, чем в Джорджии!». За несколько дней собрал более 1 млн интернет-сторонников.</a:t>
                      </a:r>
                      <a:r>
                        <a:rPr lang="ru-RU" sz="1500" baseline="0" dirty="0" smtClean="0"/>
                        <a:t> Не был допущен на праймериз-2007. </a:t>
                      </a:r>
                      <a:r>
                        <a:rPr lang="ru-RU" sz="1500" dirty="0" smtClean="0"/>
                        <a:t>Собрал 1,02 млн долл.</a:t>
                      </a:r>
                    </a:p>
                  </a:txBody>
                  <a:tcPr/>
                </a:tc>
              </a:tr>
            </a:tbl>
          </a:graphicData>
        </a:graphic>
      </p:graphicFrame>
      <p:sp>
        <p:nvSpPr>
          <p:cNvPr id="4" name="Номер слайда 3"/>
          <p:cNvSpPr>
            <a:spLocks noGrp="1"/>
          </p:cNvSpPr>
          <p:nvPr>
            <p:ph type="sldNum" sz="quarter" idx="12"/>
          </p:nvPr>
        </p:nvSpPr>
        <p:spPr/>
        <p:txBody>
          <a:bodyPr/>
          <a:lstStyle/>
          <a:p>
            <a:fld id="{D6FAD803-A7CB-7349-8D3B-5A0BA6B892DE}" type="slidenum">
              <a:rPr lang="ru-RU" smtClean="0"/>
              <a:t>3</a:t>
            </a:fld>
            <a:endParaRPr lang="ru-RU"/>
          </a:p>
        </p:txBody>
      </p:sp>
      <p:pic>
        <p:nvPicPr>
          <p:cNvPr id="6" name="Рисунок 5"/>
          <p:cNvPicPr/>
          <p:nvPr/>
        </p:nvPicPr>
        <p:blipFill>
          <a:blip r:embed="rId2">
            <a:extLst>
              <a:ext uri="{28A0092B-C50C-407E-A947-70E740481C1C}">
                <a14:useLocalDpi xmlns:a14="http://schemas.microsoft.com/office/drawing/2010/main" val="0"/>
              </a:ext>
            </a:extLst>
          </a:blip>
          <a:srcRect/>
          <a:stretch>
            <a:fillRect/>
          </a:stretch>
        </p:blipFill>
        <p:spPr bwMode="auto">
          <a:xfrm>
            <a:off x="323171" y="2495359"/>
            <a:ext cx="1167989" cy="1716413"/>
          </a:xfrm>
          <a:prstGeom prst="rect">
            <a:avLst/>
          </a:prstGeom>
          <a:noFill/>
          <a:ln>
            <a:noFill/>
          </a:ln>
        </p:spPr>
      </p:pic>
      <p:pic>
        <p:nvPicPr>
          <p:cNvPr id="7" name="Рисунок 6"/>
          <p:cNvPicPr/>
          <p:nvPr/>
        </p:nvPicPr>
        <p:blipFill>
          <a:blip r:embed="rId3">
            <a:extLst>
              <a:ext uri="{28A0092B-C50C-407E-A947-70E740481C1C}">
                <a14:useLocalDpi xmlns:a14="http://schemas.microsoft.com/office/drawing/2010/main" val="0"/>
              </a:ext>
            </a:extLst>
          </a:blip>
          <a:srcRect/>
          <a:stretch>
            <a:fillRect/>
          </a:stretch>
        </p:blipFill>
        <p:spPr bwMode="auto">
          <a:xfrm>
            <a:off x="1559150" y="2538573"/>
            <a:ext cx="1144522" cy="1119820"/>
          </a:xfrm>
          <a:prstGeom prst="rect">
            <a:avLst/>
          </a:prstGeom>
          <a:noFill/>
          <a:ln>
            <a:noFill/>
          </a:ln>
        </p:spPr>
      </p:pic>
      <p:pic>
        <p:nvPicPr>
          <p:cNvPr id="8" name="Рисунок 7"/>
          <p:cNvPicPr>
            <a:picLocks noChangeAspect="1"/>
          </p:cNvPicPr>
          <p:nvPr/>
        </p:nvPicPr>
        <p:blipFill>
          <a:blip r:embed="rId4"/>
          <a:stretch>
            <a:fillRect/>
          </a:stretch>
        </p:blipFill>
        <p:spPr>
          <a:xfrm>
            <a:off x="10792047" y="82766"/>
            <a:ext cx="1278860" cy="429781"/>
          </a:xfrm>
          <a:prstGeom prst="rect">
            <a:avLst/>
          </a:prstGeom>
        </p:spPr>
      </p:pic>
      <p:pic>
        <p:nvPicPr>
          <p:cNvPr id="9" name="Рисунок 8"/>
          <p:cNvPicPr/>
          <p:nvPr/>
        </p:nvPicPr>
        <p:blipFill>
          <a:blip r:embed="rId5">
            <a:extLst>
              <a:ext uri="{28A0092B-C50C-407E-A947-70E740481C1C}">
                <a14:useLocalDpi xmlns:a14="http://schemas.microsoft.com/office/drawing/2010/main" val="0"/>
              </a:ext>
            </a:extLst>
          </a:blip>
          <a:srcRect/>
          <a:stretch>
            <a:fillRect/>
          </a:stretch>
        </p:blipFill>
        <p:spPr bwMode="auto">
          <a:xfrm>
            <a:off x="323171" y="4631261"/>
            <a:ext cx="1546935" cy="1010951"/>
          </a:xfrm>
          <a:prstGeom prst="rect">
            <a:avLst/>
          </a:prstGeom>
          <a:noFill/>
          <a:ln>
            <a:noFill/>
          </a:ln>
        </p:spPr>
      </p:pic>
      <p:pic>
        <p:nvPicPr>
          <p:cNvPr id="10" name="Рисунок 9"/>
          <p:cNvPicPr/>
          <p:nvPr/>
        </p:nvPicPr>
        <p:blipFill>
          <a:blip r:embed="rId6">
            <a:extLst>
              <a:ext uri="{28A0092B-C50C-407E-A947-70E740481C1C}">
                <a14:useLocalDpi xmlns:a14="http://schemas.microsoft.com/office/drawing/2010/main" val="0"/>
              </a:ext>
            </a:extLst>
          </a:blip>
          <a:srcRect/>
          <a:stretch>
            <a:fillRect/>
          </a:stretch>
        </p:blipFill>
        <p:spPr bwMode="auto">
          <a:xfrm>
            <a:off x="255181" y="5642212"/>
            <a:ext cx="1918265" cy="725760"/>
          </a:xfrm>
          <a:prstGeom prst="rect">
            <a:avLst/>
          </a:prstGeom>
          <a:noFill/>
          <a:ln>
            <a:noFill/>
          </a:ln>
        </p:spPr>
      </p:pic>
    </p:spTree>
    <p:extLst>
      <p:ext uri="{BB962C8B-B14F-4D97-AF65-F5344CB8AC3E}">
        <p14:creationId xmlns:p14="http://schemas.microsoft.com/office/powerpoint/2010/main" val="253410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1. Кандидаты-</a:t>
            </a:r>
            <a:r>
              <a:rPr lang="ru-RU" dirty="0" err="1" smtClean="0"/>
              <a:t>селебритиз</a:t>
            </a:r>
            <a:endParaRPr lang="ru-RU" dirty="0"/>
          </a:p>
        </p:txBody>
      </p:sp>
      <p:sp>
        <p:nvSpPr>
          <p:cNvPr id="3" name="Объект 2"/>
          <p:cNvSpPr>
            <a:spLocks noGrp="1"/>
          </p:cNvSpPr>
          <p:nvPr>
            <p:ph idx="1"/>
          </p:nvPr>
        </p:nvSpPr>
        <p:spPr/>
        <p:txBody>
          <a:bodyPr>
            <a:normAutofit fontScale="62500" lnSpcReduction="20000"/>
          </a:bodyPr>
          <a:lstStyle/>
          <a:p>
            <a:pPr lvl="0"/>
            <a:r>
              <a:rPr lang="ru-RU" dirty="0" smtClean="0"/>
              <a:t>Кандидаты </a:t>
            </a:r>
            <a:r>
              <a:rPr lang="ru-RU" dirty="0"/>
              <a:t>без политического опыта, которые </a:t>
            </a:r>
            <a:r>
              <a:rPr lang="ru-RU" dirty="0" smtClean="0"/>
              <a:t>могут не ставить себе </a:t>
            </a:r>
            <a:r>
              <a:rPr lang="ru-RU" dirty="0"/>
              <a:t>целью непосредственную победу в конкретной кампании, </a:t>
            </a:r>
            <a:r>
              <a:rPr lang="ru-RU" dirty="0" smtClean="0"/>
              <a:t>сегодня не </a:t>
            </a:r>
            <a:r>
              <a:rPr lang="ru-RU" dirty="0"/>
              <a:t>являются </a:t>
            </a:r>
            <a:r>
              <a:rPr lang="ru-RU" dirty="0" smtClean="0"/>
              <a:t>редкостью. Большинство </a:t>
            </a:r>
            <a:r>
              <a:rPr lang="ru-RU" dirty="0"/>
              <a:t>подобных кандидатов представляют мир </a:t>
            </a:r>
            <a:r>
              <a:rPr lang="ru-RU" dirty="0" err="1" smtClean="0"/>
              <a:t>селебрити</a:t>
            </a:r>
            <a:r>
              <a:rPr lang="ru-RU" dirty="0" smtClean="0"/>
              <a:t>, будучи профессионально связаны прежде всего с </a:t>
            </a:r>
            <a:r>
              <a:rPr lang="ru-RU" dirty="0"/>
              <a:t>медиа-индустрией и шоу-бизнесом. </a:t>
            </a:r>
            <a:endParaRPr lang="ru-RU" dirty="0" smtClean="0"/>
          </a:p>
          <a:p>
            <a:pPr lvl="0"/>
            <a:r>
              <a:rPr lang="ru-RU" dirty="0" smtClean="0"/>
              <a:t>Сегодня </a:t>
            </a:r>
            <a:r>
              <a:rPr lang="ru-RU" dirty="0"/>
              <a:t>представить себе экстравагантного кандидата без </a:t>
            </a:r>
            <a:r>
              <a:rPr lang="ru-RU" dirty="0" smtClean="0"/>
              <a:t>собственного </a:t>
            </a:r>
            <a:r>
              <a:rPr lang="ru-RU" dirty="0" err="1"/>
              <a:t>медийного</a:t>
            </a:r>
            <a:r>
              <a:rPr lang="ru-RU" dirty="0"/>
              <a:t> опыта </a:t>
            </a:r>
            <a:r>
              <a:rPr lang="ru-RU" dirty="0" smtClean="0"/>
              <a:t>невозможно</a:t>
            </a:r>
            <a:r>
              <a:rPr lang="ru-RU" dirty="0"/>
              <a:t>.</a:t>
            </a:r>
            <a:endParaRPr lang="ru-RU" dirty="0" smtClean="0"/>
          </a:p>
          <a:p>
            <a:pPr lvl="0"/>
            <a:r>
              <a:rPr lang="ru-RU" dirty="0" err="1" smtClean="0"/>
              <a:t>Селебрити</a:t>
            </a:r>
            <a:r>
              <a:rPr lang="ru-RU" dirty="0" smtClean="0"/>
              <a:t> </a:t>
            </a:r>
            <a:r>
              <a:rPr lang="ru-RU" dirty="0"/>
              <a:t>сегодня составляют основной класс конкурентов традиционным политикам, которые, в свою очередь, по ходу политической карьеры обязательно стремятся стать </a:t>
            </a:r>
            <a:r>
              <a:rPr lang="ru-RU" dirty="0" err="1"/>
              <a:t>селебрити</a:t>
            </a:r>
            <a:r>
              <a:rPr lang="ru-RU" dirty="0"/>
              <a:t>. Медиатизация политики – вызов глобального характера: традиционных партийных политиков считают “скучными” поколения интернета на только в РФ.</a:t>
            </a:r>
          </a:p>
          <a:p>
            <a:r>
              <a:rPr lang="ru-RU" dirty="0" smtClean="0"/>
              <a:t>Победа </a:t>
            </a:r>
            <a:r>
              <a:rPr lang="ru-RU" dirty="0"/>
              <a:t>Дональда Трампа на президентских выборах оценивается многими экспертами как свидетельство роста взаимозависимости знаменитостей, политики и СМИ</a:t>
            </a:r>
            <a:r>
              <a:rPr lang="ru-RU" dirty="0" smtClean="0"/>
              <a:t>.</a:t>
            </a:r>
          </a:p>
          <a:p>
            <a:pPr lvl="0"/>
            <a:r>
              <a:rPr lang="ru-RU" dirty="0"/>
              <a:t>Состоявшихся </a:t>
            </a:r>
            <a:r>
              <a:rPr lang="ru-RU" dirty="0" err="1"/>
              <a:t>селебрити</a:t>
            </a:r>
            <a:r>
              <a:rPr lang="ru-RU" dirty="0"/>
              <a:t>-политиков в истории немного. Прежде всего называют Рональда Рейгана, Арнольда </a:t>
            </a:r>
            <a:r>
              <a:rPr lang="ru-RU" dirty="0" err="1"/>
              <a:t>Шварценегера</a:t>
            </a:r>
            <a:r>
              <a:rPr lang="ru-RU" dirty="0"/>
              <a:t>, Клинта Иствуда. Есть некоторое количество актеров (Фред Томпсон), журналистов (Эл </a:t>
            </a:r>
            <a:r>
              <a:rPr lang="ru-RU" dirty="0" err="1"/>
              <a:t>Франсклин</a:t>
            </a:r>
            <a:r>
              <a:rPr lang="ru-RU" dirty="0"/>
              <a:t>), музыкантов и спортсменов (Билл Брэдли), ставших сенаторами или мэрами городов. Они постепенно адаптировались к правилам игры для </a:t>
            </a:r>
            <a:r>
              <a:rPr lang="ru-RU" dirty="0" smtClean="0"/>
              <a:t>профессиональных политиков. Часть добившихся успеха в политике </a:t>
            </a:r>
            <a:r>
              <a:rPr lang="ru-RU" dirty="0" err="1" smtClean="0"/>
              <a:t>селебрити</a:t>
            </a:r>
            <a:r>
              <a:rPr lang="ru-RU" dirty="0" smtClean="0"/>
              <a:t> и сегодня мигрирует к полюсу системных </a:t>
            </a:r>
            <a:r>
              <a:rPr lang="ru-RU" dirty="0"/>
              <a:t>политических игроков </a:t>
            </a:r>
            <a:r>
              <a:rPr lang="ru-RU" dirty="0" smtClean="0"/>
              <a:t>(</a:t>
            </a:r>
            <a:r>
              <a:rPr lang="ru-RU" dirty="0" err="1" smtClean="0"/>
              <a:t>К.Каладзе</a:t>
            </a:r>
            <a:r>
              <a:rPr lang="ru-RU" dirty="0" smtClean="0"/>
              <a:t>, </a:t>
            </a:r>
            <a:r>
              <a:rPr lang="ru-RU" dirty="0" err="1" smtClean="0"/>
              <a:t>В.Кличко</a:t>
            </a:r>
            <a:r>
              <a:rPr lang="ru-RU" dirty="0" smtClean="0"/>
              <a:t>).</a:t>
            </a:r>
            <a:endParaRPr lang="ru-RU" dirty="0"/>
          </a:p>
          <a:p>
            <a:endParaRPr lang="ru-RU" dirty="0"/>
          </a:p>
          <a:p>
            <a:pPr lvl="0"/>
            <a:endParaRPr lang="ru-RU" dirty="0" smtClean="0"/>
          </a:p>
          <a:p>
            <a:pPr lvl="0"/>
            <a:endParaRPr lang="ru-RU" dirty="0" smtClean="0"/>
          </a:p>
          <a:p>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4</a:t>
            </a:fld>
            <a:endParaRPr lang="ru-RU"/>
          </a:p>
        </p:txBody>
      </p:sp>
      <p:pic>
        <p:nvPicPr>
          <p:cNvPr id="6" name="Рисунок 5"/>
          <p:cNvPicPr>
            <a:picLocks noChangeAspect="1"/>
          </p:cNvPicPr>
          <p:nvPr/>
        </p:nvPicPr>
        <p:blipFill>
          <a:blip r:embed="rId2"/>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0372696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857"/>
            <a:ext cx="10257263" cy="571577"/>
          </a:xfrm>
        </p:spPr>
        <p:txBody>
          <a:bodyPr>
            <a:normAutofit fontScale="90000"/>
          </a:bodyPr>
          <a:lstStyle/>
          <a:p>
            <a:r>
              <a:rPr lang="ru-RU" sz="2800" b="1" dirty="0"/>
              <a:t>Джордж </a:t>
            </a:r>
            <a:r>
              <a:rPr lang="ru-RU" sz="2800" b="1" dirty="0" err="1" smtClean="0"/>
              <a:t>Веа</a:t>
            </a:r>
            <a:r>
              <a:rPr lang="ru-RU" sz="2800" b="1" dirty="0" smtClean="0"/>
              <a:t> (Либерия) </a:t>
            </a:r>
            <a:r>
              <a:rPr lang="ru-RU" sz="2800" b="1" dirty="0"/>
              <a:t/>
            </a:r>
            <a:br>
              <a:rPr lang="ru-RU" sz="2800" b="1" dirty="0"/>
            </a:br>
            <a:endParaRPr lang="ru-RU" sz="2800" dirty="0"/>
          </a:p>
        </p:txBody>
      </p:sp>
      <p:sp>
        <p:nvSpPr>
          <p:cNvPr id="3" name="Объект 2"/>
          <p:cNvSpPr>
            <a:spLocks noGrp="1"/>
          </p:cNvSpPr>
          <p:nvPr>
            <p:ph idx="1"/>
          </p:nvPr>
        </p:nvSpPr>
        <p:spPr>
          <a:xfrm>
            <a:off x="588634" y="812940"/>
            <a:ext cx="6440424" cy="5029423"/>
          </a:xfrm>
        </p:spPr>
        <p:txBody>
          <a:bodyPr>
            <a:normAutofit/>
          </a:bodyPr>
          <a:lstStyle/>
          <a:p>
            <a:pPr marL="0" indent="0">
              <a:buNone/>
            </a:pPr>
            <a:r>
              <a:rPr lang="ru-RU" sz="1700" dirty="0" smtClean="0"/>
              <a:t>1966 г.р. Бывший </a:t>
            </a:r>
            <a:r>
              <a:rPr lang="ru-RU" sz="1700" dirty="0"/>
              <a:t>футболист «Милана» и ПСЖ, обладатель «Золотого мяча» 1995 </a:t>
            </a:r>
            <a:r>
              <a:rPr lang="ru-RU" sz="1700" dirty="0" smtClean="0"/>
              <a:t>года.</a:t>
            </a:r>
          </a:p>
          <a:p>
            <a:pPr marL="0" indent="0">
              <a:buNone/>
            </a:pPr>
            <a:r>
              <a:rPr lang="ru-RU" sz="1700" dirty="0"/>
              <a:t>З</a:t>
            </a:r>
            <a:r>
              <a:rPr lang="ru-RU" sz="1700" dirty="0" smtClean="0"/>
              <a:t>анимался </a:t>
            </a:r>
            <a:r>
              <a:rPr lang="ru-RU" sz="1700" dirty="0"/>
              <a:t>гуманитарной и политической </a:t>
            </a:r>
            <a:r>
              <a:rPr lang="ru-RU" sz="1700" dirty="0" smtClean="0"/>
              <a:t>деятельностью,  </a:t>
            </a:r>
            <a:r>
              <a:rPr lang="ru-RU" sz="1700" dirty="0"/>
              <a:t>баллотировался на выборах президента Либерии </a:t>
            </a:r>
            <a:r>
              <a:rPr lang="ru-RU" sz="1700" dirty="0" smtClean="0"/>
              <a:t>20</a:t>
            </a:r>
            <a:r>
              <a:rPr lang="en-US" sz="1700" dirty="0" smtClean="0"/>
              <a:t>0</a:t>
            </a:r>
            <a:r>
              <a:rPr lang="ru-RU" sz="1700" dirty="0" smtClean="0"/>
              <a:t>5 г., получил в первом туре 28% голосов, во втором туре уступил Элен Джонсон-</a:t>
            </a:r>
            <a:r>
              <a:rPr lang="ru-RU" sz="1700" dirty="0" err="1" smtClean="0"/>
              <a:t>Шерлиф</a:t>
            </a:r>
            <a:r>
              <a:rPr lang="ru-RU" sz="1700" dirty="0" smtClean="0"/>
              <a:t> (первая в истории Африки женщина-президент).</a:t>
            </a:r>
          </a:p>
          <a:p>
            <a:pPr marL="0" indent="0">
              <a:buNone/>
            </a:pPr>
            <a:r>
              <a:rPr lang="ru-RU" sz="1700" dirty="0" smtClean="0"/>
              <a:t>На президентских выборах 2017 получил в первом туре 39%, вышел во второй тур. Голосование было запланировано на 7 ноября, однако перенесено на неопределенный срок из-за </a:t>
            </a:r>
            <a:r>
              <a:rPr lang="ru-RU" sz="1700" dirty="0"/>
              <a:t>обвинений в мошенничестве в первом туре </a:t>
            </a:r>
            <a:r>
              <a:rPr lang="ru-RU" sz="1700" dirty="0" smtClean="0"/>
              <a:t>голосования, инициированных занявшим 3-е место кандидатом. </a:t>
            </a:r>
          </a:p>
          <a:p>
            <a:pPr marL="0" indent="0">
              <a:buNone/>
            </a:pPr>
            <a:endParaRPr lang="ru-RU" sz="1700" dirty="0"/>
          </a:p>
        </p:txBody>
      </p:sp>
      <p:sp>
        <p:nvSpPr>
          <p:cNvPr id="4" name="Номер слайда 3"/>
          <p:cNvSpPr>
            <a:spLocks noGrp="1"/>
          </p:cNvSpPr>
          <p:nvPr>
            <p:ph type="sldNum" sz="quarter" idx="12"/>
          </p:nvPr>
        </p:nvSpPr>
        <p:spPr/>
        <p:txBody>
          <a:bodyPr/>
          <a:lstStyle/>
          <a:p>
            <a:fld id="{D6FAD803-A7CB-7349-8D3B-5A0BA6B892DE}" type="slidenum">
              <a:rPr lang="ru-RU" smtClean="0"/>
              <a:t>5</a:t>
            </a:fld>
            <a:endParaRPr lang="ru-RU"/>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201" y="1609344"/>
            <a:ext cx="3443558" cy="2596705"/>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144" y="4206049"/>
            <a:ext cx="3964184" cy="1759385"/>
          </a:xfrm>
          <a:prstGeom prst="rect">
            <a:avLst/>
          </a:prstGeom>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0519" y="4113389"/>
            <a:ext cx="2973965" cy="2413762"/>
          </a:xfrm>
          <a:prstGeom prst="rect">
            <a:avLst/>
          </a:prstGeom>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9058" y="-533242"/>
            <a:ext cx="3936270" cy="2142586"/>
          </a:xfrm>
          <a:prstGeom prst="rect">
            <a:avLst/>
          </a:prstGeom>
        </p:spPr>
      </p:pic>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4484" y="4069883"/>
            <a:ext cx="3427515" cy="1895551"/>
          </a:xfrm>
          <a:prstGeom prst="rect">
            <a:avLst/>
          </a:prstGeom>
        </p:spPr>
      </p:pic>
      <p:pic>
        <p:nvPicPr>
          <p:cNvPr id="16" name="Рисунок 15"/>
          <p:cNvPicPr>
            <a:picLocks noChangeAspect="1"/>
          </p:cNvPicPr>
          <p:nvPr/>
        </p:nvPicPr>
        <p:blipFill>
          <a:blip r:embed="rId7"/>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9592971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857"/>
            <a:ext cx="10257263" cy="571577"/>
          </a:xfrm>
        </p:spPr>
        <p:txBody>
          <a:bodyPr>
            <a:normAutofit/>
          </a:bodyPr>
          <a:lstStyle/>
          <a:p>
            <a:r>
              <a:rPr lang="ru-RU" sz="2800" dirty="0" err="1"/>
              <a:t>Каха</a:t>
            </a:r>
            <a:r>
              <a:rPr lang="ru-RU" sz="2800" dirty="0"/>
              <a:t> </a:t>
            </a:r>
            <a:r>
              <a:rPr lang="ru-RU" sz="2800" dirty="0" err="1"/>
              <a:t>Каладзе</a:t>
            </a:r>
            <a:r>
              <a:rPr lang="ru-RU" sz="2800" dirty="0"/>
              <a:t> (Грузия)</a:t>
            </a:r>
            <a:r>
              <a:rPr lang="ru-RU" sz="2800" dirty="0" smtClean="0">
                <a:effectLst/>
              </a:rPr>
              <a:t> </a:t>
            </a:r>
            <a:endParaRPr lang="ru-RU" sz="2800" dirty="0"/>
          </a:p>
        </p:txBody>
      </p:sp>
      <p:sp>
        <p:nvSpPr>
          <p:cNvPr id="3" name="Объект 2"/>
          <p:cNvSpPr>
            <a:spLocks noGrp="1"/>
          </p:cNvSpPr>
          <p:nvPr>
            <p:ph idx="1"/>
          </p:nvPr>
        </p:nvSpPr>
        <p:spPr>
          <a:xfrm>
            <a:off x="838200" y="1014760"/>
            <a:ext cx="5635752" cy="5267167"/>
          </a:xfrm>
        </p:spPr>
        <p:txBody>
          <a:bodyPr>
            <a:noAutofit/>
          </a:bodyPr>
          <a:lstStyle/>
          <a:p>
            <a:r>
              <a:rPr lang="ru-RU" sz="1400" dirty="0" smtClean="0"/>
              <a:t>Грузинский футболист, защитник клуба «Милан», капитан сборной. Дважды в составе «Милана» становился победителем Лиги чемпионов, пять раз его признавали лучшим игроком Грузии. По завершении карьеры в 2012 году занимал пост министра энергетики.</a:t>
            </a:r>
          </a:p>
          <a:p>
            <a:r>
              <a:rPr lang="ru-RU" sz="1400" dirty="0" smtClean="0"/>
              <a:t>В октябре 2017 избран мэром </a:t>
            </a:r>
            <a:r>
              <a:rPr lang="ru-RU" sz="1400" dirty="0"/>
              <a:t>Т</a:t>
            </a:r>
            <a:r>
              <a:rPr lang="ru-RU" sz="1400" dirty="0" smtClean="0"/>
              <a:t>билиси от </a:t>
            </a:r>
            <a:r>
              <a:rPr lang="ru-RU" sz="1400" dirty="0"/>
              <a:t>правящей партии «Грузинская мечта</a:t>
            </a:r>
            <a:r>
              <a:rPr lang="ru-RU" sz="1400" dirty="0" smtClean="0"/>
              <a:t>» - набрал 51% голосов. </a:t>
            </a:r>
          </a:p>
          <a:p>
            <a:r>
              <a:rPr lang="ru-RU" sz="1400" dirty="0" smtClean="0"/>
              <a:t>Большинство публикаций СМИ было посвящено не политическим взглядам, а элегантному стилю и хорошо подобранному гардеробу. Как писал мужской </a:t>
            </a:r>
            <a:r>
              <a:rPr lang="ru-RU" sz="1400" dirty="0"/>
              <a:t>журнал </a:t>
            </a:r>
            <a:r>
              <a:rPr lang="en-US" sz="1400" dirty="0" smtClean="0"/>
              <a:t>GQ</a:t>
            </a:r>
            <a:r>
              <a:rPr lang="ru-RU" sz="1400" dirty="0" smtClean="0"/>
              <a:t>, «достаточно </a:t>
            </a:r>
            <a:r>
              <a:rPr lang="ru-RU" sz="1400" dirty="0"/>
              <a:t>пролистать страницу </a:t>
            </a:r>
            <a:r>
              <a:rPr lang="ru-RU" sz="1400" dirty="0" err="1"/>
              <a:t>Кахи</a:t>
            </a:r>
            <a:r>
              <a:rPr lang="ru-RU" sz="1400" dirty="0"/>
              <a:t> </a:t>
            </a:r>
            <a:r>
              <a:rPr lang="ru-RU" sz="1400" dirty="0" err="1"/>
              <a:t>Каладзе</a:t>
            </a:r>
            <a:r>
              <a:rPr lang="ru-RU" sz="1400" dirty="0"/>
              <a:t> в </a:t>
            </a:r>
            <a:r>
              <a:rPr lang="ru-RU" sz="1400" dirty="0" err="1"/>
              <a:t>инстаграме</a:t>
            </a:r>
            <a:r>
              <a:rPr lang="ru-RU" sz="1400" dirty="0"/>
              <a:t>, и все станет ясно. Он не боится смелых решений, не избегает смешения разных </a:t>
            </a:r>
            <a:r>
              <a:rPr lang="ru-RU" sz="1400" dirty="0" smtClean="0"/>
              <a:t>стилей». Активно следит за модой, его жена </a:t>
            </a:r>
            <a:r>
              <a:rPr lang="mr-IN" sz="1400" dirty="0" smtClean="0"/>
              <a:t>–</a:t>
            </a:r>
            <a:r>
              <a:rPr lang="ru-RU" sz="1400" dirty="0" smtClean="0"/>
              <a:t> автор модной коллекции, участвовавшей в европейских неделях моды. Во </a:t>
            </a:r>
            <a:r>
              <a:rPr lang="ru-RU" sz="1400" dirty="0"/>
              <a:t>время предвыборной компании </a:t>
            </a:r>
            <a:r>
              <a:rPr lang="ru-RU" sz="1400" dirty="0" smtClean="0"/>
              <a:t>заявлял </a:t>
            </a:r>
            <a:r>
              <a:rPr lang="ru-RU" sz="1400" dirty="0"/>
              <a:t>о своих планах превратить Тбилиси в «экологически чистый и еще более красивый город</a:t>
            </a:r>
            <a:r>
              <a:rPr lang="ru-RU" sz="1400" dirty="0" smtClean="0"/>
              <a:t>», упорядочить </a:t>
            </a:r>
            <a:r>
              <a:rPr lang="ru-RU" sz="1400" dirty="0"/>
              <a:t>транспорт, отменить хаотическую </a:t>
            </a:r>
            <a:r>
              <a:rPr lang="ru-RU" sz="1400" dirty="0" smtClean="0"/>
              <a:t>застройку. </a:t>
            </a:r>
            <a:r>
              <a:rPr lang="ru-RU" sz="1400" dirty="0"/>
              <a:t>«В городе будет чувствоваться жизнь, он будет полон любви, культуры и веры в </a:t>
            </a:r>
            <a:r>
              <a:rPr lang="ru-RU" sz="1400" dirty="0" smtClean="0"/>
              <a:t>будущее».</a:t>
            </a:r>
            <a:endParaRPr lang="ru-RU" sz="1400" dirty="0"/>
          </a:p>
          <a:p>
            <a:r>
              <a:rPr lang="ru-RU" sz="1400" dirty="0"/>
              <a:t> </a:t>
            </a:r>
            <a:r>
              <a:rPr lang="ru-RU" sz="1400" dirty="0" smtClean="0"/>
              <a:t>После избрания мэром появились слухи о том, что </a:t>
            </a:r>
            <a:r>
              <a:rPr lang="ru-RU" sz="1400" dirty="0" err="1"/>
              <a:t>К</a:t>
            </a:r>
            <a:r>
              <a:rPr lang="ru-RU" sz="1400" dirty="0" err="1" smtClean="0"/>
              <a:t>аладзе</a:t>
            </a:r>
            <a:r>
              <a:rPr lang="ru-RU" sz="1400" dirty="0" smtClean="0"/>
              <a:t> может стать следующим президентом Грузии.</a:t>
            </a:r>
            <a:endParaRPr lang="ru-RU" sz="1400" dirty="0"/>
          </a:p>
        </p:txBody>
      </p:sp>
      <p:sp>
        <p:nvSpPr>
          <p:cNvPr id="4" name="Номер слайда 3"/>
          <p:cNvSpPr>
            <a:spLocks noGrp="1"/>
          </p:cNvSpPr>
          <p:nvPr>
            <p:ph type="sldNum" sz="quarter" idx="12"/>
          </p:nvPr>
        </p:nvSpPr>
        <p:spPr/>
        <p:txBody>
          <a:bodyPr/>
          <a:lstStyle/>
          <a:p>
            <a:fld id="{D6FAD803-A7CB-7349-8D3B-5A0BA6B892DE}" type="slidenum">
              <a:rPr lang="ru-RU" smtClean="0"/>
              <a:t>6</a:t>
            </a:fld>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157" y="2233533"/>
            <a:ext cx="3686533" cy="2145755"/>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4413" y="543452"/>
            <a:ext cx="3071780" cy="1676721"/>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5116" y="4410193"/>
            <a:ext cx="3709983" cy="2357464"/>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857" y="0"/>
            <a:ext cx="3625519" cy="2222465"/>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4076" y="2180802"/>
            <a:ext cx="2142081" cy="2167582"/>
          </a:xfrm>
          <a:prstGeom prst="rect">
            <a:avLst/>
          </a:prstGeom>
        </p:spPr>
      </p:pic>
      <p:pic>
        <p:nvPicPr>
          <p:cNvPr id="11" name="Рисунок 10"/>
          <p:cNvPicPr>
            <a:picLocks noChangeAspect="1"/>
          </p:cNvPicPr>
          <p:nvPr/>
        </p:nvPicPr>
        <p:blipFill>
          <a:blip r:embed="rId7"/>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392519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89297"/>
            <a:ext cx="10257263" cy="571577"/>
          </a:xfrm>
        </p:spPr>
        <p:txBody>
          <a:bodyPr>
            <a:normAutofit/>
          </a:bodyPr>
          <a:lstStyle/>
          <a:p>
            <a:r>
              <a:rPr lang="ru-RU" sz="2800" dirty="0" smtClean="0"/>
              <a:t>Виталий Кличко (Украина)</a:t>
            </a:r>
            <a:endParaRPr lang="ru-RU" sz="2800" dirty="0"/>
          </a:p>
        </p:txBody>
      </p:sp>
      <p:sp>
        <p:nvSpPr>
          <p:cNvPr id="3" name="Объект 2"/>
          <p:cNvSpPr>
            <a:spLocks noGrp="1"/>
          </p:cNvSpPr>
          <p:nvPr>
            <p:ph idx="1"/>
          </p:nvPr>
        </p:nvSpPr>
        <p:spPr>
          <a:xfrm>
            <a:off x="838200" y="1014761"/>
            <a:ext cx="4913376" cy="5111719"/>
          </a:xfrm>
        </p:spPr>
        <p:txBody>
          <a:bodyPr>
            <a:normAutofit fontScale="62500" lnSpcReduction="20000"/>
          </a:bodyPr>
          <a:lstStyle/>
          <a:p>
            <a:r>
              <a:rPr lang="ru-RU" dirty="0" smtClean="0"/>
              <a:t>Неоднократно становился чемпионом мира по боксу. Окончательно объявил о завершении спортивной карьеры в 2013 году.</a:t>
            </a:r>
          </a:p>
          <a:p>
            <a:r>
              <a:rPr lang="ru-RU" dirty="0" smtClean="0"/>
              <a:t>В </a:t>
            </a:r>
            <a:r>
              <a:rPr lang="ru-RU" dirty="0"/>
              <a:t>октябре 2012 года </a:t>
            </a:r>
            <a:r>
              <a:rPr lang="ru-RU" dirty="0" smtClean="0"/>
              <a:t>партия </a:t>
            </a:r>
            <a:r>
              <a:rPr lang="ru-RU" dirty="0"/>
              <a:t>Виталия Кличко «</a:t>
            </a:r>
            <a:r>
              <a:rPr lang="ru-RU" dirty="0" smtClean="0"/>
              <a:t>Удар» </a:t>
            </a:r>
            <a:r>
              <a:rPr lang="ru-RU" dirty="0"/>
              <a:t>на парламентских выборах получила </a:t>
            </a:r>
            <a:r>
              <a:rPr lang="ru-RU" dirty="0" smtClean="0"/>
              <a:t>13,96% голосов (42 мандата), Кличко </a:t>
            </a:r>
            <a:r>
              <a:rPr lang="ru-RU" dirty="0"/>
              <a:t>возглавил фракцию</a:t>
            </a:r>
            <a:r>
              <a:rPr lang="ru-RU" dirty="0" smtClean="0"/>
              <a:t>. В 2013 пообещал выдвинуть кандидатуру на президентских выборах, однако в начале марта 2014 после обнародования компромата о сотрудничестве в 90-е годы братьев Кличко с ОПГ отказался от этих планов, объявив о поддержке </a:t>
            </a:r>
            <a:r>
              <a:rPr lang="ru-RU" dirty="0" err="1" smtClean="0"/>
              <a:t>П.Порошенко</a:t>
            </a:r>
            <a:r>
              <a:rPr lang="ru-RU" dirty="0" smtClean="0"/>
              <a:t> и своем участии в выборах городского головы Киева.</a:t>
            </a:r>
          </a:p>
          <a:p>
            <a:r>
              <a:rPr lang="ru-RU" dirty="0" smtClean="0"/>
              <a:t>В 2014 на выборах городского головы Киева получил 56,7% голосов. Программа состояла из 5 направлений - борьба </a:t>
            </a:r>
            <a:r>
              <a:rPr lang="ru-RU" dirty="0"/>
              <a:t>с коррупцией, оптимальное и прозрачное использование бюджета, привлечение инвестиций, повышение комфорта и безопасности жизни в городе, публичность в принятии решений и поддержание постоянного диалога с горожанами.</a:t>
            </a:r>
          </a:p>
        </p:txBody>
      </p:sp>
      <p:sp>
        <p:nvSpPr>
          <p:cNvPr id="4" name="Номер слайда 3"/>
          <p:cNvSpPr>
            <a:spLocks noGrp="1"/>
          </p:cNvSpPr>
          <p:nvPr>
            <p:ph type="sldNum" sz="quarter" idx="12"/>
          </p:nvPr>
        </p:nvSpPr>
        <p:spPr/>
        <p:txBody>
          <a:bodyPr/>
          <a:lstStyle/>
          <a:p>
            <a:fld id="{D6FAD803-A7CB-7349-8D3B-5A0BA6B892DE}" type="slidenum">
              <a:rPr lang="ru-RU" smtClean="0"/>
              <a:t>7</a:t>
            </a:fld>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2785" y="3795424"/>
            <a:ext cx="3569610" cy="1708531"/>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501" y="1901952"/>
            <a:ext cx="3679444" cy="1836671"/>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6164" y="3701"/>
            <a:ext cx="3770781" cy="1898251"/>
          </a:xfrm>
          <a:prstGeom prst="rect">
            <a:avLst/>
          </a:prstGeom>
        </p:spPr>
      </p:pic>
      <p:pic>
        <p:nvPicPr>
          <p:cNvPr id="9" name="Рисунок 8"/>
          <p:cNvPicPr>
            <a:picLocks noChangeAspect="1"/>
          </p:cNvPicPr>
          <p:nvPr/>
        </p:nvPicPr>
        <p:blipFill>
          <a:blip r:embed="rId5"/>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530614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2. Кандидаты, не опирающиеся на традиционные партии</a:t>
            </a:r>
            <a:endParaRPr lang="ru-RU" dirty="0"/>
          </a:p>
        </p:txBody>
      </p:sp>
      <p:sp>
        <p:nvSpPr>
          <p:cNvPr id="3" name="Объект 2"/>
          <p:cNvSpPr>
            <a:spLocks noGrp="1"/>
          </p:cNvSpPr>
          <p:nvPr>
            <p:ph idx="1"/>
          </p:nvPr>
        </p:nvSpPr>
        <p:spPr/>
        <p:txBody>
          <a:bodyPr>
            <a:normAutofit/>
          </a:bodyPr>
          <a:lstStyle/>
          <a:p>
            <a:pPr lvl="0"/>
            <a:r>
              <a:rPr lang="ru-RU" dirty="0"/>
              <a:t>Помимо экспансии </a:t>
            </a:r>
            <a:r>
              <a:rPr lang="ru-RU" dirty="0" err="1"/>
              <a:t>селебрити</a:t>
            </a:r>
            <a:r>
              <a:rPr lang="ru-RU" dirty="0"/>
              <a:t> успеха добиваются несистемные </a:t>
            </a:r>
            <a:r>
              <a:rPr lang="ru-RU" dirty="0" smtClean="0"/>
              <a:t>кандидаты </a:t>
            </a:r>
            <a:r>
              <a:rPr lang="ru-RU" dirty="0"/>
              <a:t>и «</a:t>
            </a:r>
            <a:r>
              <a:rPr lang="ru-RU" dirty="0" err="1"/>
              <a:t>новодельные</a:t>
            </a:r>
            <a:r>
              <a:rPr lang="ru-RU" dirty="0"/>
              <a:t>» движения без четкой политической платформы </a:t>
            </a:r>
            <a:r>
              <a:rPr lang="mr-IN" dirty="0"/>
              <a:t>–</a:t>
            </a:r>
            <a:r>
              <a:rPr lang="ru-RU" dirty="0"/>
              <a:t> она заменена призывами к обновлению и переменам. Во Франции, Испании, Греции, Польше в парламентские или президентские гонки врываются кандидаты без большого политического опыта или только что слепленные партии, которые подкупают избирателей “новой искренностью”.  В июле 2017 эта тенденция проявилась на выборах в Токио</a:t>
            </a:r>
            <a:r>
              <a:rPr lang="ru-RU" dirty="0" smtClean="0"/>
              <a:t>.</a:t>
            </a:r>
          </a:p>
          <a:p>
            <a:pPr lvl="0"/>
            <a:r>
              <a:rPr lang="ru-RU" dirty="0" smtClean="0"/>
              <a:t>В ряде стран (</a:t>
            </a:r>
            <a:r>
              <a:rPr lang="ru-RU" dirty="0"/>
              <a:t>И</a:t>
            </a:r>
            <a:r>
              <a:rPr lang="ru-RU" dirty="0" smtClean="0"/>
              <a:t>спания, Греция) они постепенно превратились в политиков, «путающих карты» традиционному истеблишменту.</a:t>
            </a:r>
          </a:p>
          <a:p>
            <a:endParaRPr lang="ru-RU" dirty="0"/>
          </a:p>
          <a:p>
            <a:pPr lvl="0"/>
            <a:endParaRPr lang="ru-RU" dirty="0"/>
          </a:p>
          <a:p>
            <a:endParaRPr lang="ru-RU" dirty="0"/>
          </a:p>
        </p:txBody>
      </p:sp>
      <p:sp>
        <p:nvSpPr>
          <p:cNvPr id="4" name="Номер слайда 3"/>
          <p:cNvSpPr>
            <a:spLocks noGrp="1"/>
          </p:cNvSpPr>
          <p:nvPr>
            <p:ph type="sldNum" sz="quarter" idx="12"/>
          </p:nvPr>
        </p:nvSpPr>
        <p:spPr/>
        <p:txBody>
          <a:bodyPr/>
          <a:lstStyle/>
          <a:p>
            <a:fld id="{D6FAD803-A7CB-7349-8D3B-5A0BA6B892DE}" type="slidenum">
              <a:rPr lang="ru-RU" smtClean="0"/>
              <a:t>8</a:t>
            </a:fld>
            <a:endParaRPr lang="ru-RU"/>
          </a:p>
        </p:txBody>
      </p:sp>
      <p:pic>
        <p:nvPicPr>
          <p:cNvPr id="6" name="Рисунок 5"/>
          <p:cNvPicPr>
            <a:picLocks noChangeAspect="1"/>
          </p:cNvPicPr>
          <p:nvPr/>
        </p:nvPicPr>
        <p:blipFill>
          <a:blip r:embed="rId2"/>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210109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857"/>
            <a:ext cx="10257263" cy="571577"/>
          </a:xfrm>
        </p:spPr>
        <p:txBody>
          <a:bodyPr>
            <a:normAutofit/>
          </a:bodyPr>
          <a:lstStyle/>
          <a:p>
            <a:r>
              <a:rPr lang="ru-RU" sz="2800" dirty="0" smtClean="0"/>
              <a:t>Павел </a:t>
            </a:r>
            <a:r>
              <a:rPr lang="ru-RU" sz="2800" dirty="0" err="1" smtClean="0"/>
              <a:t>Кукиз</a:t>
            </a:r>
            <a:r>
              <a:rPr lang="ru-RU" sz="2800" dirty="0" smtClean="0"/>
              <a:t> (Польша)</a:t>
            </a:r>
            <a:endParaRPr lang="ru-RU" sz="2800" dirty="0"/>
          </a:p>
        </p:txBody>
      </p:sp>
      <p:sp>
        <p:nvSpPr>
          <p:cNvPr id="3" name="Объект 2"/>
          <p:cNvSpPr>
            <a:spLocks noGrp="1"/>
          </p:cNvSpPr>
          <p:nvPr>
            <p:ph idx="1"/>
          </p:nvPr>
        </p:nvSpPr>
        <p:spPr>
          <a:xfrm>
            <a:off x="673609" y="1060045"/>
            <a:ext cx="6897130" cy="5007190"/>
          </a:xfrm>
        </p:spPr>
        <p:txBody>
          <a:bodyPr>
            <a:noAutofit/>
          </a:bodyPr>
          <a:lstStyle/>
          <a:p>
            <a:r>
              <a:rPr lang="ru-RU" sz="1200" dirty="0" smtClean="0"/>
              <a:t>1963 г.р. Польский </a:t>
            </a:r>
            <a:r>
              <a:rPr lang="ru-RU" sz="1200" dirty="0"/>
              <a:t>актёр, рок-музыкант и политик, основатель политической партии </a:t>
            </a:r>
            <a:r>
              <a:rPr lang="ru-RU" sz="1200" dirty="0" smtClean="0"/>
              <a:t>Кукиз'15. Снимался </a:t>
            </a:r>
            <a:r>
              <a:rPr lang="ru-RU" sz="1200" dirty="0"/>
              <a:t>в нескольких фильмах. </a:t>
            </a:r>
            <a:r>
              <a:rPr lang="ru-RU" sz="1200" dirty="0" smtClean="0"/>
              <a:t>Депутат </a:t>
            </a:r>
            <a:r>
              <a:rPr lang="ru-RU" sz="1200" dirty="0" err="1"/>
              <a:t>нижнесилезского</a:t>
            </a:r>
            <a:r>
              <a:rPr lang="ru-RU" sz="1200" dirty="0"/>
              <a:t> воеводского сейма. </a:t>
            </a:r>
            <a:r>
              <a:rPr lang="ru-RU" sz="1200" dirty="0" smtClean="0"/>
              <a:t>Первоначально выступал с антиклерикальными песнями, однако затем позиционировал себя как христианин, сторонник патриотизма и социального консерватизма, выступал против гомосексуального марша в Варшаве, в музыке стали доминировать национально-патриотические темы. Описывая себя как «правого политика с левым сердцем», говорил о поддержке низких налогов и одновременно об активной роли государства в борьбе с нищетой, взаимодействовал с профсоюзными активистами. Поддерживал установление мажоритарных округов. Выступал за ограничение иммиграции. Выступал против высокого статуса партий. Основной </a:t>
            </a:r>
            <a:r>
              <a:rPr lang="ru-RU" sz="1200" dirty="0" err="1" smtClean="0"/>
              <a:t>месседж</a:t>
            </a:r>
            <a:r>
              <a:rPr lang="ru-RU" sz="1200" dirty="0" smtClean="0"/>
              <a:t> кампании - власть не слышит простых людей и не понимает их. О</a:t>
            </a:r>
            <a:r>
              <a:rPr lang="en-US" sz="1200" dirty="0" err="1" smtClean="0"/>
              <a:t>бещал</a:t>
            </a:r>
            <a:r>
              <a:rPr lang="en-US" sz="1200" dirty="0" smtClean="0"/>
              <a:t> </a:t>
            </a:r>
            <a:r>
              <a:rPr lang="en-US" sz="1200" dirty="0" err="1" smtClean="0"/>
              <a:t>борьбу</a:t>
            </a:r>
            <a:r>
              <a:rPr lang="en-US" sz="1200" dirty="0" smtClean="0"/>
              <a:t> </a:t>
            </a:r>
            <a:r>
              <a:rPr lang="en-US" sz="1200" dirty="0" err="1" smtClean="0"/>
              <a:t>со</a:t>
            </a:r>
            <a:r>
              <a:rPr lang="en-US" sz="1200" dirty="0" smtClean="0"/>
              <a:t> </a:t>
            </a:r>
            <a:r>
              <a:rPr lang="en-US" sz="1200" dirty="0" err="1" smtClean="0"/>
              <a:t>старой</a:t>
            </a:r>
            <a:r>
              <a:rPr lang="en-US" sz="1200" dirty="0" smtClean="0"/>
              <a:t> </a:t>
            </a:r>
            <a:r>
              <a:rPr lang="en-US" sz="1200" dirty="0" err="1" smtClean="0"/>
              <a:t>партократией</a:t>
            </a:r>
            <a:r>
              <a:rPr lang="en-US" sz="1200" dirty="0" smtClean="0"/>
              <a:t>. </a:t>
            </a:r>
            <a:r>
              <a:rPr lang="en-US" sz="1200" dirty="0" err="1" smtClean="0"/>
              <a:t>Говорил</a:t>
            </a:r>
            <a:r>
              <a:rPr lang="en-US" sz="1200" dirty="0" smtClean="0"/>
              <a:t>, </a:t>
            </a:r>
            <a:r>
              <a:rPr lang="en-US" sz="1200" dirty="0" err="1" smtClean="0"/>
              <a:t>что</a:t>
            </a:r>
            <a:r>
              <a:rPr lang="en-US" sz="1200" dirty="0" smtClean="0"/>
              <a:t> </a:t>
            </a:r>
            <a:r>
              <a:rPr lang="en-US" sz="1200" dirty="0" err="1" smtClean="0"/>
              <a:t>ведет</a:t>
            </a:r>
            <a:r>
              <a:rPr lang="en-US" sz="1200" dirty="0" smtClean="0"/>
              <a:t> </a:t>
            </a:r>
            <a:r>
              <a:rPr lang="en-US" sz="1200" dirty="0" err="1" smtClean="0"/>
              <a:t>кампанию</a:t>
            </a:r>
            <a:r>
              <a:rPr lang="en-US" sz="1200" dirty="0" smtClean="0"/>
              <a:t> "</a:t>
            </a:r>
            <a:r>
              <a:rPr lang="en-US" sz="1200" dirty="0" err="1" smtClean="0"/>
              <a:t>без</a:t>
            </a:r>
            <a:r>
              <a:rPr lang="en-US" sz="1200" dirty="0" smtClean="0"/>
              <a:t> </a:t>
            </a:r>
            <a:r>
              <a:rPr lang="en-US" sz="1200" dirty="0" err="1" smtClean="0"/>
              <a:t>средств</a:t>
            </a:r>
            <a:r>
              <a:rPr lang="en-US" sz="1200" dirty="0" smtClean="0"/>
              <a:t> </a:t>
            </a:r>
            <a:r>
              <a:rPr lang="en-US" sz="1200" dirty="0" err="1" smtClean="0"/>
              <a:t>и</a:t>
            </a:r>
            <a:r>
              <a:rPr lang="en-US" sz="1200" dirty="0" smtClean="0"/>
              <a:t> </a:t>
            </a:r>
            <a:r>
              <a:rPr lang="en-US" sz="1200" dirty="0" err="1" smtClean="0"/>
              <a:t>возможностей</a:t>
            </a:r>
            <a:r>
              <a:rPr lang="en-US" sz="1200" dirty="0" smtClean="0"/>
              <a:t>, </a:t>
            </a:r>
            <a:r>
              <a:rPr lang="en-US" sz="1200" dirty="0" err="1" smtClean="0"/>
              <a:t>но</a:t>
            </a:r>
            <a:r>
              <a:rPr lang="en-US" sz="1200" dirty="0" smtClean="0"/>
              <a:t> </a:t>
            </a:r>
            <a:r>
              <a:rPr lang="en-US" sz="1200" dirty="0" err="1" smtClean="0"/>
              <a:t>мы</a:t>
            </a:r>
            <a:r>
              <a:rPr lang="en-US" sz="1200" dirty="0" smtClean="0"/>
              <a:t> </a:t>
            </a:r>
            <a:r>
              <a:rPr lang="en-US" sz="1200" dirty="0" err="1" smtClean="0"/>
              <a:t>идем</a:t>
            </a:r>
            <a:r>
              <a:rPr lang="en-US" sz="1200" dirty="0" smtClean="0"/>
              <a:t> </a:t>
            </a:r>
            <a:r>
              <a:rPr lang="en-US" sz="1200" dirty="0" err="1" smtClean="0"/>
              <a:t>вперед</a:t>
            </a:r>
            <a:r>
              <a:rPr lang="en-US" sz="1200" dirty="0" smtClean="0"/>
              <a:t>, </a:t>
            </a:r>
            <a:r>
              <a:rPr lang="en-US" sz="1200" dirty="0" err="1" smtClean="0"/>
              <a:t>для</a:t>
            </a:r>
            <a:r>
              <a:rPr lang="en-US" sz="1200" dirty="0" smtClean="0"/>
              <a:t> </a:t>
            </a:r>
            <a:r>
              <a:rPr lang="en-US" sz="1200" dirty="0" err="1" smtClean="0"/>
              <a:t>того</a:t>
            </a:r>
            <a:r>
              <a:rPr lang="en-US" sz="1200" dirty="0" smtClean="0"/>
              <a:t>, </a:t>
            </a:r>
            <a:r>
              <a:rPr lang="en-US" sz="1200" dirty="0" err="1" smtClean="0"/>
              <a:t>чтобы</a:t>
            </a:r>
            <a:r>
              <a:rPr lang="en-US" sz="1200" dirty="0" smtClean="0"/>
              <a:t> </a:t>
            </a:r>
            <a:r>
              <a:rPr lang="en-US" sz="1200" dirty="0" err="1" smtClean="0"/>
              <a:t>наши</a:t>
            </a:r>
            <a:r>
              <a:rPr lang="en-US" sz="1200" dirty="0" smtClean="0"/>
              <a:t> </a:t>
            </a:r>
            <a:r>
              <a:rPr lang="en-US" sz="1200" dirty="0" err="1" smtClean="0"/>
              <a:t>дети</a:t>
            </a:r>
            <a:r>
              <a:rPr lang="en-US" sz="1200" dirty="0" smtClean="0"/>
              <a:t> </a:t>
            </a:r>
            <a:r>
              <a:rPr lang="en-US" sz="1200" dirty="0" err="1" smtClean="0"/>
              <a:t>могли</a:t>
            </a:r>
            <a:r>
              <a:rPr lang="en-US" sz="1200" dirty="0" smtClean="0"/>
              <a:t> </a:t>
            </a:r>
            <a:r>
              <a:rPr lang="en-US" sz="1200" dirty="0" err="1" smtClean="0"/>
              <a:t>вернуться</a:t>
            </a:r>
            <a:r>
              <a:rPr lang="en-US" sz="1200" dirty="0" smtClean="0"/>
              <a:t> </a:t>
            </a:r>
            <a:r>
              <a:rPr lang="en-US" sz="1200" dirty="0" err="1" smtClean="0"/>
              <a:t>из</a:t>
            </a:r>
            <a:r>
              <a:rPr lang="en-US" sz="1200" dirty="0" smtClean="0"/>
              <a:t> </a:t>
            </a:r>
            <a:r>
              <a:rPr lang="en-US" sz="1200" dirty="0" err="1" smtClean="0"/>
              <a:t>Ирландии</a:t>
            </a:r>
            <a:r>
              <a:rPr lang="en-US" sz="1200" dirty="0" smtClean="0"/>
              <a:t> </a:t>
            </a:r>
            <a:r>
              <a:rPr lang="en-US" sz="1200" dirty="0" err="1" smtClean="0"/>
              <a:t>и</a:t>
            </a:r>
            <a:r>
              <a:rPr lang="en-US" sz="1200" dirty="0" smtClean="0"/>
              <a:t> </a:t>
            </a:r>
            <a:r>
              <a:rPr lang="en-US" sz="1200" dirty="0" err="1" smtClean="0"/>
              <a:t>Англии</a:t>
            </a:r>
            <a:r>
              <a:rPr lang="en-US" sz="1200" dirty="0" smtClean="0"/>
              <a:t>". </a:t>
            </a:r>
            <a:endParaRPr lang="ru-RU" sz="1200" dirty="0" smtClean="0"/>
          </a:p>
          <a:p>
            <a:r>
              <a:rPr lang="ru-RU" sz="1200" dirty="0" smtClean="0"/>
              <a:t>На выборах президента Польши в 2015 году выдвинулся как независимый кандидат.  Занял 3-е место с 20% голосов. На последующих парламентских выборах движение </a:t>
            </a:r>
            <a:r>
              <a:rPr lang="ru-RU" sz="1200" dirty="0" err="1" smtClean="0"/>
              <a:t>Кукиза</a:t>
            </a:r>
            <a:r>
              <a:rPr lang="ru-RU" sz="1200" dirty="0" smtClean="0"/>
              <a:t> заняло 3-е место (8,8%). Поддержка среди молодежи составила более 41%. Избирательная кампания была малобюджетной, проходила в основном в </a:t>
            </a:r>
            <a:r>
              <a:rPr lang="ru-RU" sz="1200" dirty="0" err="1" smtClean="0"/>
              <a:t>соцсетях</a:t>
            </a:r>
            <a:r>
              <a:rPr lang="ru-RU" sz="1200" dirty="0" smtClean="0"/>
              <a:t> под лозунгом «Можем по-польски». </a:t>
            </a:r>
          </a:p>
          <a:p>
            <a:r>
              <a:rPr lang="ru-RU" sz="1200" dirty="0" smtClean="0"/>
              <a:t>Политическая </a:t>
            </a:r>
            <a:r>
              <a:rPr lang="ru-RU" sz="1200" dirty="0"/>
              <a:t>платформа “Стратегия изменений</a:t>
            </a:r>
            <a:r>
              <a:rPr lang="ru-RU" sz="1200" dirty="0" smtClean="0"/>
              <a:t>”: </a:t>
            </a:r>
            <a:r>
              <a:rPr lang="ru-RU" sz="1200" dirty="0"/>
              <a:t> </a:t>
            </a:r>
            <a:r>
              <a:rPr lang="ru-RU" sz="1200" i="1" dirty="0" smtClean="0"/>
              <a:t> «Мы любим </a:t>
            </a:r>
            <a:r>
              <a:rPr lang="ru-RU" sz="1200" i="1" dirty="0"/>
              <a:t>Польшу. Мы принадлежим к великой и славной нации. Мы - голос Нации, которая проснулась и хочет восстановить контроль над своей страной. Мы знаем, что все в нашей стране создано патриотизмом, трудолюбием и инновациями поляков. Мы не потерпим, чтобы огромный потенциал и амбиции поляков пропадали впустую</a:t>
            </a:r>
            <a:r>
              <a:rPr lang="ru-RU" sz="1200" i="1" dirty="0" smtClean="0"/>
              <a:t>.</a:t>
            </a:r>
            <a:r>
              <a:rPr lang="ru-RU" sz="1200" dirty="0" smtClean="0"/>
              <a:t> </a:t>
            </a:r>
            <a:r>
              <a:rPr lang="ru-RU" sz="1200" i="1" dirty="0"/>
              <a:t> </a:t>
            </a:r>
            <a:r>
              <a:rPr lang="ru-RU" sz="1200" i="1" dirty="0" smtClean="0"/>
              <a:t>Наша </a:t>
            </a:r>
            <a:r>
              <a:rPr lang="ru-RU" sz="1200" i="1" dirty="0"/>
              <a:t>стратегия ведет к реализации основополагающего конституционного принципа, согласно которому власть Республики Польша принадлежит нации. Правило, которое до сих пор являлось лишь пустым слоганом </a:t>
            </a:r>
            <a:r>
              <a:rPr lang="ru-RU" sz="1200" i="1" dirty="0" smtClean="0"/>
              <a:t>Конституции». </a:t>
            </a:r>
            <a:endParaRPr lang="ru-RU" sz="1200" dirty="0"/>
          </a:p>
          <a:p>
            <a:endParaRPr lang="ru-RU" sz="1200" dirty="0"/>
          </a:p>
        </p:txBody>
      </p:sp>
      <p:sp>
        <p:nvSpPr>
          <p:cNvPr id="4" name="Номер слайда 3"/>
          <p:cNvSpPr>
            <a:spLocks noGrp="1"/>
          </p:cNvSpPr>
          <p:nvPr>
            <p:ph type="sldNum" sz="quarter" idx="12"/>
          </p:nvPr>
        </p:nvSpPr>
        <p:spPr/>
        <p:txBody>
          <a:bodyPr/>
          <a:lstStyle/>
          <a:p>
            <a:fld id="{D6FAD803-A7CB-7349-8D3B-5A0BA6B892DE}" type="slidenum">
              <a:rPr lang="ru-RU" smtClean="0"/>
              <a:t>9</a:t>
            </a:fld>
            <a:endParaRPr lang="ru-RU"/>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7957751" y="769434"/>
            <a:ext cx="3910598" cy="2179712"/>
          </a:xfrm>
          <a:prstGeom prst="rect">
            <a:avLst/>
          </a:prstGeom>
          <a:noFill/>
          <a:ln>
            <a:noFill/>
          </a:ln>
        </p:spPr>
      </p:pic>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7957751" y="3014923"/>
            <a:ext cx="3910598" cy="1820687"/>
          </a:xfrm>
          <a:prstGeom prst="rect">
            <a:avLst/>
          </a:prstGeom>
          <a:noFill/>
          <a:ln>
            <a:noFill/>
          </a:ln>
        </p:spPr>
      </p:pic>
      <p:pic>
        <p:nvPicPr>
          <p:cNvPr id="8" name="Рисунок 7"/>
          <p:cNvPicPr>
            <a:picLocks noChangeAspect="1"/>
          </p:cNvPicPr>
          <p:nvPr/>
        </p:nvPicPr>
        <p:blipFill>
          <a:blip r:embed="rId4"/>
          <a:stretch>
            <a:fillRect/>
          </a:stretch>
        </p:blipFill>
        <p:spPr>
          <a:xfrm>
            <a:off x="10792047" y="82766"/>
            <a:ext cx="1278860" cy="429781"/>
          </a:xfrm>
          <a:prstGeom prst="rect">
            <a:avLst/>
          </a:prstGeom>
        </p:spPr>
      </p:pic>
    </p:spTree>
    <p:extLst>
      <p:ext uri="{BB962C8B-B14F-4D97-AF65-F5344CB8AC3E}">
        <p14:creationId xmlns:p14="http://schemas.microsoft.com/office/powerpoint/2010/main" val="1701836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3454</TotalTime>
  <Words>3762</Words>
  <Application>Microsoft Macintosh PowerPoint</Application>
  <PresentationFormat>Широкоэкранный</PresentationFormat>
  <Paragraphs>158</Paragraphs>
  <Slides>26</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26</vt:i4>
      </vt:variant>
    </vt:vector>
  </HeadingPairs>
  <TitlesOfParts>
    <vt:vector size="31" baseType="lpstr">
      <vt:lpstr>Calibri</vt:lpstr>
      <vt:lpstr>Calibri Light</vt:lpstr>
      <vt:lpstr>Mangal</vt:lpstr>
      <vt:lpstr>Arial</vt:lpstr>
      <vt:lpstr>Тема Office</vt:lpstr>
      <vt:lpstr> Постпопулизм в публичной политике: актуальный мировой контекст</vt:lpstr>
      <vt:lpstr>Постпопулизм. Контуры тенденции</vt:lpstr>
      <vt:lpstr>Атипичные кандидаты прошлых эпох</vt:lpstr>
      <vt:lpstr>1. Кандидаты-селебритиз</vt:lpstr>
      <vt:lpstr>Джордж Веа (Либерия)  </vt:lpstr>
      <vt:lpstr>Каха Каладзе (Грузия) </vt:lpstr>
      <vt:lpstr>Виталий Кличко (Украина)</vt:lpstr>
      <vt:lpstr>2. Кандидаты, не опирающиеся на традиционные партии</vt:lpstr>
      <vt:lpstr>Павел Кукиз (Польша)</vt:lpstr>
      <vt:lpstr>Пабло Иглесиас Туррион (Испания) </vt:lpstr>
      <vt:lpstr>3. Эпатажные «хайпожоры»</vt:lpstr>
      <vt:lpstr> Джимми Моралес (Гватемала) </vt:lpstr>
      <vt:lpstr>Йон Гнарр (Исландия)</vt:lpstr>
      <vt:lpstr>Владимир Франц (Чехия)</vt:lpstr>
      <vt:lpstr>Рихард Лунгер (Австрия) </vt:lpstr>
      <vt:lpstr>4. Представители молодого поколения</vt:lpstr>
      <vt:lpstr>Диз Натс</vt:lpstr>
      <vt:lpstr>Себастьян Курц (Австрия)</vt:lpstr>
      <vt:lpstr>5. Звезды Instagram</vt:lpstr>
      <vt:lpstr>Звезды Instagram</vt:lpstr>
      <vt:lpstr>6. Представители «политических» династий</vt:lpstr>
      <vt:lpstr>Контуры будущих кампаний</vt:lpstr>
      <vt:lpstr>Контуры кампании-2020. Опра Уинфри</vt:lpstr>
      <vt:lpstr>Контуры кампании-2020. Марк Цукерберг</vt:lpstr>
      <vt:lpstr>Контуры кампании-2020. </vt:lpstr>
      <vt:lpstr>Резюме</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Microsoft Office</dc:creator>
  <cp:lastModifiedBy>пользователь Microsoft Office</cp:lastModifiedBy>
  <cp:revision>145</cp:revision>
  <dcterms:created xsi:type="dcterms:W3CDTF">2017-11-10T08:13:08Z</dcterms:created>
  <dcterms:modified xsi:type="dcterms:W3CDTF">2017-11-15T13:32:02Z</dcterms:modified>
</cp:coreProperties>
</file>