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64" r:id="rId4"/>
    <p:sldId id="261" r:id="rId5"/>
    <p:sldId id="265" r:id="rId6"/>
    <p:sldId id="269" r:id="rId7"/>
    <p:sldId id="258" r:id="rId8"/>
    <p:sldId id="268" r:id="rId9"/>
    <p:sldId id="272" r:id="rId10"/>
    <p:sldId id="263" r:id="rId11"/>
    <p:sldId id="259" r:id="rId12"/>
    <p:sldId id="267" r:id="rId13"/>
    <p:sldId id="257" r:id="rId14"/>
    <p:sldId id="271" r:id="rId15"/>
    <p:sldId id="270" r:id="rId16"/>
    <p:sldId id="266" r:id="rId17"/>
    <p:sldId id="260" r:id="rId18"/>
    <p:sldId id="26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35"/>
  </p:normalViewPr>
  <p:slideViewPr>
    <p:cSldViewPr snapToGrid="0" snapToObjects="1">
      <p:cViewPr varScale="1">
        <p:scale>
          <a:sx n="90" d="100"/>
          <a:sy n="90" d="100"/>
        </p:scale>
        <p:origin x="23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165942-0525-DF4E-A99F-91573D6D5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F4553B-AF69-7140-AD3C-68F521CF7D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C6DA67-4CF6-CA47-B6D7-B71CFC18C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3D96C-6D52-1E4B-801B-E43EC13A573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12965F-B0FD-D148-A9EB-8CA664C53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8B559D-60DA-B24A-9AFA-F06E6F8A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0194-5E31-9246-A5FF-C16E28871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6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83CFE-58B9-8E44-B24D-D86A6BFBF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A9FBE6-E8CB-1B40-B66C-212BF8427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5AC53E-1C37-DC45-B2EF-81007346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3D96C-6D52-1E4B-801B-E43EC13A573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AF25A6-7CA5-1849-B6E5-337D54FD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046D18-106B-7240-9365-70552465C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0194-5E31-9246-A5FF-C16E28871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46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4B41A2-91F6-FB4E-AEC7-7F7EC11951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87CDEA-6BA2-DB4A-95A9-9E7127802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9A3B72-5461-DF46-BAC6-086B8E73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3D96C-6D52-1E4B-801B-E43EC13A573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E131B0-EC3C-7548-B3F0-ED4BBED9B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DB500F-0D4B-2C4A-A116-F29ECF2C8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0194-5E31-9246-A5FF-C16E28871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88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079E3-410C-CE43-97A6-24A3AD8D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4E454F-E9C5-1A44-917E-1C20060FE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955C0-B9F2-3443-8BFE-A75F388B5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3D96C-6D52-1E4B-801B-E43EC13A573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F71DF5-C014-5E48-BF5D-08D6F697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86455C-BA1E-9F40-99B8-B9E23657F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0194-5E31-9246-A5FF-C16E28871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56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5CC9B7-56DD-9A41-B813-851C54024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8BA7B5-092D-1E40-870D-927F6196B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5C7BF6-975E-3744-B839-6E842E675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3D96C-6D52-1E4B-801B-E43EC13A573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8A8AC8-07F6-6F4A-9C61-7B0B389A0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F8AB58-F9D0-7647-BBB4-40B683F72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0194-5E31-9246-A5FF-C16E28871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918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4959EC-FFE6-E74F-A765-4F4F3BEB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EAC7C0-DDA0-9747-A542-2B33997958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594FE7-FFD4-1D45-AD47-E64C3E4562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4EF392-F6EB-484C-A112-DEA69FE0F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3D96C-6D52-1E4B-801B-E43EC13A573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FAB3D-FDE1-E849-BB45-C09F39CCD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B9A910-ED71-D742-9F76-179C9EE44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0194-5E31-9246-A5FF-C16E28871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01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5421D7-2DE2-D743-A320-228BE027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C71406-4122-7B4E-9A9C-4FA69DE91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171737-3184-8444-9CB8-ED53A698D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C0504DB-D698-7D4E-9F80-88D9D2FB5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EA551AD-A4BE-D542-A034-3B58683FB8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DB336AE-5867-864C-9E6A-270406F16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3D96C-6D52-1E4B-801B-E43EC13A573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4783B9-97BC-7E45-BC39-384FFFED6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8EEF34-526C-F842-9DEA-5CB731314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0194-5E31-9246-A5FF-C16E28871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197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DD3F5-08AB-F941-A03D-C10C2BB16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DC5DB8A-B442-6445-B9F7-D539DEEB8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3D96C-6D52-1E4B-801B-E43EC13A573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BAD439B-377D-354C-B98C-05D4E6AE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D32EDA3-F91F-A84F-A2E5-71A07649C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0194-5E31-9246-A5FF-C16E28871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13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ECDAC0-6AAC-1949-A09C-371009D5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3D96C-6D52-1E4B-801B-E43EC13A573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0CE0735-47A2-5248-8429-D329E93E5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B088E2-3C1A-874E-990C-C816BA507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0194-5E31-9246-A5FF-C16E28871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6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2BD0A6-63EA-8F4F-80F6-589C25102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D58EB-2D0A-764C-AD68-4D7140352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50ED42-5945-C049-AC3D-D356FFD03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C46DFD-5EA0-834D-92A0-0FACDB406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3D96C-6D52-1E4B-801B-E43EC13A573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F64649-C081-1745-8653-1D6BB5D4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66AE9E-7BFF-F544-ABC6-D2E508C0D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0194-5E31-9246-A5FF-C16E28871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834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FD1F9-B9A3-C94E-86CB-0C7EEA024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DFDED4-E5E8-4D4C-AD21-4FC9FF162E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49FD09-12CF-4B4A-A97D-A5DD1DC53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FB0EDF-D97B-3047-A592-995EBA55F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3D96C-6D52-1E4B-801B-E43EC13A573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4AB22D-5654-0E45-A8C4-56D54F23D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62CC17-36B8-9044-BD7C-5D7A0C8D5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B0194-5E31-9246-A5FF-C16E28871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784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0A2CA-4060-584C-9564-7D9040085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2CF8A9-CA01-9E4A-B589-1AD919521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F3FEC6-A1CF-D64E-89D3-F4D4BD540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3D96C-6D52-1E4B-801B-E43EC13A5733}" type="datetimeFigureOut">
              <a:rPr lang="ru-RU" smtClean="0"/>
              <a:t>10.07.2019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0DDE6C-42E3-7D48-894F-1B47083D52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3C1C96-61D9-D444-AC5B-2819F7EE5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B0194-5E31-9246-A5FF-C16E288715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36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6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5A0F2C-46A1-1949-A8CE-F6BB3E7031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313" y="1128713"/>
            <a:ext cx="11587162" cy="2614612"/>
          </a:xfrm>
        </p:spPr>
        <p:txBody>
          <a:bodyPr>
            <a:normAutofit/>
          </a:bodyPr>
          <a:lstStyle/>
          <a:p>
            <a:r>
              <a:rPr lang="ru-RU" sz="4800" dirty="0"/>
              <a:t>Виртуальные губернаторские кампании: </a:t>
            </a:r>
            <a:br>
              <a:rPr lang="ru-RU" sz="4800" dirty="0"/>
            </a:br>
            <a:r>
              <a:rPr lang="ru-RU" sz="4800" dirty="0"/>
              <a:t>хит-парад аккаунтов номинальных фаворитов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AE14B2-55DB-7544-8886-6750110FF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329" y="0"/>
            <a:ext cx="1549400" cy="5207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6A2FB58-6DAA-8247-B06F-6293DD8CBB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02075"/>
            <a:ext cx="9144000" cy="1655762"/>
          </a:xfrm>
        </p:spPr>
        <p:txBody>
          <a:bodyPr/>
          <a:lstStyle/>
          <a:p>
            <a:r>
              <a:rPr lang="en-US" dirty="0"/>
              <a:t>10 </a:t>
            </a:r>
            <a:r>
              <a:rPr lang="ru-RU" dirty="0"/>
              <a:t>июля 2019 года</a:t>
            </a:r>
          </a:p>
        </p:txBody>
      </p:sp>
    </p:spTree>
    <p:extLst>
      <p:ext uri="{BB962C8B-B14F-4D97-AF65-F5344CB8AC3E}">
        <p14:creationId xmlns:p14="http://schemas.microsoft.com/office/powerpoint/2010/main" val="1807048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801A-8A36-A84A-A6DA-404CB706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Роман </a:t>
            </a:r>
            <a:r>
              <a:rPr lang="ru-RU" dirty="0" err="1"/>
              <a:t>Старовойт</a:t>
            </a:r>
            <a:r>
              <a:rPr lang="ru-RU" dirty="0"/>
              <a:t> (Курская область)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8BE7E-8330-B147-9808-D4F632B9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10" y="5964237"/>
            <a:ext cx="2659490" cy="89376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44B4A2-D3EB-464E-89C3-63D260325AA4}"/>
              </a:ext>
            </a:extLst>
          </p:cNvPr>
          <p:cNvSpPr/>
          <p:nvPr/>
        </p:nvSpPr>
        <p:spPr>
          <a:xfrm>
            <a:off x="4757738" y="1514475"/>
            <a:ext cx="505453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46,2 </a:t>
            </a:r>
            <a:r>
              <a:rPr lang="ru-RU" b="1" dirty="0" err="1"/>
              <a:t>тыс</a:t>
            </a:r>
            <a:r>
              <a:rPr lang="ru-RU" b="1" dirty="0"/>
              <a:t> подписчиков</a:t>
            </a:r>
          </a:p>
          <a:p>
            <a:r>
              <a:rPr lang="ru-RU" dirty="0" err="1"/>
              <a:t>Инстаграм</a:t>
            </a:r>
            <a:r>
              <a:rPr lang="ru-RU" dirty="0"/>
              <a:t> используется как одна из площадок предвыборной кампании</a:t>
            </a:r>
          </a:p>
          <a:p>
            <a:r>
              <a:rPr lang="ru-RU" dirty="0"/>
              <a:t>Выделены приоритеты </a:t>
            </a:r>
          </a:p>
          <a:p>
            <a:r>
              <a:rPr lang="ru-RU" dirty="0"/>
              <a:t>Жанр путевых заметок (выступил, сделал)</a:t>
            </a:r>
          </a:p>
          <a:p>
            <a:r>
              <a:rPr lang="ru-RU" dirty="0"/>
              <a:t>Титры из выступлений на фотографии</a:t>
            </a:r>
          </a:p>
          <a:p>
            <a:r>
              <a:rPr lang="ru-RU" dirty="0" err="1"/>
              <a:t>Испоьзование</a:t>
            </a:r>
            <a:r>
              <a:rPr lang="ru-RU" dirty="0"/>
              <a:t> в сайте о благоустройстве формата «было – стало»</a:t>
            </a:r>
          </a:p>
          <a:p>
            <a:r>
              <a:rPr lang="ru-RU" dirty="0"/>
              <a:t>Контент мало интересен и слабо ориентирован на читателей </a:t>
            </a:r>
          </a:p>
        </p:txBody>
      </p:sp>
      <p:pic>
        <p:nvPicPr>
          <p:cNvPr id="4" name="Рисунок 3" descr="Изображение выглядит как человек, внутренний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F35CD325-DD11-5F41-8118-0473487C1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40" y="1797934"/>
            <a:ext cx="2057759" cy="1916816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C08FE65-02B0-D048-B28C-47D53603E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2626" y="4008154"/>
            <a:ext cx="2241418" cy="2142240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стена, стоит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17B674EC-7E92-8B45-BFF1-A5FC65C19F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375" y="4315641"/>
            <a:ext cx="1853734" cy="187051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небо, человек, мужчин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0265CF66-2BF2-FD45-B3FD-E0509B8284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701" y="3821996"/>
            <a:ext cx="2075594" cy="214224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внешний, дерев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D43E4322-941B-B24B-89EB-C47CDB2AB5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1498" y="1797934"/>
            <a:ext cx="1873053" cy="1916816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5670D7F6-55EE-7649-B1F6-A6F7F2275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9414" y="3992902"/>
            <a:ext cx="1615291" cy="185068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человек, небо, внеш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163D1CFE-C497-1049-B102-C10C72DDD2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6737" y="2459592"/>
            <a:ext cx="1548562" cy="154856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ловек, мужчина, знак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592DCF8F-515E-8C4B-9764-98B341BEE3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6737" y="431377"/>
            <a:ext cx="1541523" cy="154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94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801A-8A36-A84A-A6DA-404CB706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78" y="342892"/>
            <a:ext cx="10515600" cy="1325563"/>
          </a:xfrm>
        </p:spPr>
        <p:txBody>
          <a:bodyPr/>
          <a:lstStyle/>
          <a:p>
            <a:r>
              <a:rPr lang="ru-RU" dirty="0"/>
              <a:t>Игорь Бабушкин (Астраханская обл.)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8BE7E-8330-B147-9808-D4F632B9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10" y="5964237"/>
            <a:ext cx="2659490" cy="89376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44B4A2-D3EB-464E-89C3-63D260325AA4}"/>
              </a:ext>
            </a:extLst>
          </p:cNvPr>
          <p:cNvSpPr/>
          <p:nvPr/>
        </p:nvSpPr>
        <p:spPr>
          <a:xfrm>
            <a:off x="5567422" y="1597306"/>
            <a:ext cx="55095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29,7 тыс. подписчиков</a:t>
            </a:r>
          </a:p>
          <a:p>
            <a:r>
              <a:rPr lang="ru-RU" dirty="0"/>
              <a:t>Аккаунт мягче, чем сайт администрации. </a:t>
            </a:r>
          </a:p>
          <a:p>
            <a:r>
              <a:rPr lang="ru-RU" dirty="0"/>
              <a:t>Много живых комментариев пользователей, чаще всего остающихся без ответа. Поэтому связь по сути носит односторонний характер – скорее для нагнетания контента, охвата, нежели для обратной связи. </a:t>
            </a:r>
          </a:p>
          <a:p>
            <a:r>
              <a:rPr lang="ru-RU" dirty="0"/>
              <a:t>Больше напоминает </a:t>
            </a:r>
            <a:r>
              <a:rPr lang="ru-RU" dirty="0" err="1"/>
              <a:t>единороссовского</a:t>
            </a:r>
            <a:r>
              <a:rPr lang="ru-RU" dirty="0"/>
              <a:t> середняка, человека слова и дела – без ярких слоганов и выделения особенностей образа, формирования запоминающейся персоны. Такой формат скорее логичен для настроя на неконкурентную борьбу</a:t>
            </a:r>
          </a:p>
        </p:txBody>
      </p:sp>
      <p:pic>
        <p:nvPicPr>
          <p:cNvPr id="4" name="Рисунок 3" descr="Изображение выглядит как зеркало, внутренний, план, отражение&#10;&#10;Автоматически созданное описание">
            <a:extLst>
              <a:ext uri="{FF2B5EF4-FFF2-40B4-BE49-F238E27FC236}">
                <a16:creationId xmlns:a16="http://schemas.microsoft.com/office/drawing/2014/main" id="{ABE503D1-BA31-7D44-8D04-34A7A9473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104" y="3630316"/>
            <a:ext cx="2222010" cy="2222010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утрен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42DCBB7-87A9-454A-A8FA-33CE28596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890" y="3630316"/>
            <a:ext cx="2252449" cy="2222010"/>
          </a:xfrm>
          <a:prstGeom prst="rect">
            <a:avLst/>
          </a:prstGeom>
        </p:spPr>
      </p:pic>
      <p:pic>
        <p:nvPicPr>
          <p:cNvPr id="9" name="Рисунок 8" descr="Изображение выглядит как дорога, внешний, небо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C93E648F-6F04-044B-BBE0-E02CC00E9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104" y="1371522"/>
            <a:ext cx="2222010" cy="222201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мужчина, здание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B8F9B8CF-90F3-9B42-A16C-5643E81E9B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90" y="1371522"/>
            <a:ext cx="2242489" cy="222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20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801A-8A36-A84A-A6DA-404CB706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778" y="20017"/>
            <a:ext cx="10515600" cy="1325563"/>
          </a:xfrm>
        </p:spPr>
        <p:txBody>
          <a:bodyPr/>
          <a:lstStyle/>
          <a:p>
            <a:r>
              <a:rPr lang="ru-RU" dirty="0"/>
              <a:t>Бату </a:t>
            </a:r>
            <a:r>
              <a:rPr lang="ru-RU" dirty="0" err="1"/>
              <a:t>Хасиков</a:t>
            </a:r>
            <a:r>
              <a:rPr lang="ru-RU" dirty="0"/>
              <a:t> (Калмыкия)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8BE7E-8330-B147-9808-D4F632B9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10" y="5964237"/>
            <a:ext cx="2659490" cy="89376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44B4A2-D3EB-464E-89C3-63D260325AA4}"/>
              </a:ext>
            </a:extLst>
          </p:cNvPr>
          <p:cNvSpPr/>
          <p:nvPr/>
        </p:nvSpPr>
        <p:spPr>
          <a:xfrm>
            <a:off x="5051566" y="1041719"/>
            <a:ext cx="42733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128 тыс. подписчиков</a:t>
            </a:r>
          </a:p>
          <a:p>
            <a:r>
              <a:rPr lang="ru-RU" dirty="0"/>
              <a:t>Чередование официальной информации и личного контента</a:t>
            </a:r>
          </a:p>
          <a:p>
            <a:r>
              <a:rPr lang="ru-RU" dirty="0"/>
              <a:t>«Звездный» аккаунт (ощущение, что вокруг автора крутится весь мир)</a:t>
            </a:r>
          </a:p>
          <a:p>
            <a:r>
              <a:rPr lang="ru-RU" dirty="0"/>
              <a:t>Все посты начинаются со слова «сегодня»</a:t>
            </a:r>
          </a:p>
          <a:p>
            <a:r>
              <a:rPr lang="ru-RU" dirty="0"/>
              <a:t>Следы предвыборной кампании отсутствуют</a:t>
            </a:r>
          </a:p>
          <a:p>
            <a:r>
              <a:rPr lang="ru-RU" dirty="0"/>
              <a:t>Дефицит критической оценки и масштабности взгляда</a:t>
            </a:r>
          </a:p>
        </p:txBody>
      </p:sp>
      <p:pic>
        <p:nvPicPr>
          <p:cNvPr id="4" name="Рисунок 3" descr="Изображение выглядит как небо,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EFEF372B-0717-D744-BE15-606C61BF9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447" y="4232275"/>
            <a:ext cx="3460652" cy="2281237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сидит, внутренний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62DFF7BB-F24F-9B47-BEFE-A8BAB9ABB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558" y="4232275"/>
            <a:ext cx="2612983" cy="2031027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утренний, человек, стол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265C182A-DD07-5A4A-B7BB-54BBD8A967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1910" y="3014662"/>
            <a:ext cx="2768600" cy="27559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животное, рептилия, пляж, ящерица&#10;&#10;Автоматически созданное описание">
            <a:extLst>
              <a:ext uri="{FF2B5EF4-FFF2-40B4-BE49-F238E27FC236}">
                <a16:creationId xmlns:a16="http://schemas.microsoft.com/office/drawing/2014/main" id="{3422D606-54B9-2146-9F54-10FEA3CDE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471" y="112495"/>
            <a:ext cx="2768600" cy="274320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мужчина, монитор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4B05E6B0-66F9-A44F-91C6-0F68BCA691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45" y="3831254"/>
            <a:ext cx="2394202" cy="241626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человек, внутренний, мужчин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06477225-50D5-514F-9F6F-14A19201CB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8302" y="1484095"/>
            <a:ext cx="2193398" cy="222414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человек, внешний, костюм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7CF9DE19-8872-EA42-83FF-202F59AA1B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719" y="1466000"/>
            <a:ext cx="2209658" cy="226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0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87148-BC39-3B4E-A5E2-FA39B28B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91" y="18255"/>
            <a:ext cx="10515600" cy="1325563"/>
          </a:xfrm>
        </p:spPr>
        <p:txBody>
          <a:bodyPr/>
          <a:lstStyle/>
          <a:p>
            <a:r>
              <a:rPr lang="ru-RU" dirty="0"/>
              <a:t>Вадим Шумков (Курганская область)</a:t>
            </a:r>
          </a:p>
        </p:txBody>
      </p:sp>
      <p:pic>
        <p:nvPicPr>
          <p:cNvPr id="6" name="Объект 5" descr="Изображение выглядит как трава, внешний, небо, лошадиные&#10;&#10;Автоматически созданное описание">
            <a:extLst>
              <a:ext uri="{FF2B5EF4-FFF2-40B4-BE49-F238E27FC236}">
                <a16:creationId xmlns:a16="http://schemas.microsoft.com/office/drawing/2014/main" id="{269E8276-6E2C-E54B-9DD3-0DA969097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2819" y="3425825"/>
            <a:ext cx="2516381" cy="249381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F70236-4330-2749-8BA5-BACDB3880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50" y="6232525"/>
            <a:ext cx="1549400" cy="5207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стена, внутренний,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17D1365A-4C77-BB41-813F-967268E86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6" y="1187463"/>
            <a:ext cx="2095500" cy="207662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2F409F8E-688D-F444-8CCB-269120F4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" y="3429000"/>
            <a:ext cx="2347719" cy="2473694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мужчина, человек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7257B252-1CE6-7A43-BDB9-EB9896FC0E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9593" y="92174"/>
            <a:ext cx="2095500" cy="213360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человек, дерево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50343D31-7DB4-3D4E-A778-2E98A81F38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106" y="1128740"/>
            <a:ext cx="2378270" cy="2214628"/>
          </a:xfrm>
          <a:prstGeom prst="rect">
            <a:avLst/>
          </a:prstGeom>
        </p:spPr>
      </p:pic>
      <p:sp>
        <p:nvSpPr>
          <p:cNvPr id="41" name="Объект 2">
            <a:extLst>
              <a:ext uri="{FF2B5EF4-FFF2-40B4-BE49-F238E27FC236}">
                <a16:creationId xmlns:a16="http://schemas.microsoft.com/office/drawing/2014/main" id="{743725F0-DCB7-6F46-87EC-4FFD4B491899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Шумков</a:t>
            </a:r>
            <a:endParaRPr lang="ru-RU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43FB6EC-1834-5644-B6BC-C9893EE7875E}"/>
              </a:ext>
            </a:extLst>
          </p:cNvPr>
          <p:cNvSpPr/>
          <p:nvPr/>
        </p:nvSpPr>
        <p:spPr>
          <a:xfrm>
            <a:off x="5392285" y="1593195"/>
            <a:ext cx="460807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27,5 </a:t>
            </a:r>
            <a:r>
              <a:rPr lang="ru-RU" b="1" dirty="0" err="1"/>
              <a:t>тыс</a:t>
            </a:r>
            <a:r>
              <a:rPr lang="ru-RU" b="1" dirty="0"/>
              <a:t> подписчиков</a:t>
            </a:r>
          </a:p>
          <a:p>
            <a:r>
              <a:rPr lang="ru-RU" dirty="0"/>
              <a:t>Смягченная версия сайта администрации.</a:t>
            </a:r>
          </a:p>
          <a:p>
            <a:r>
              <a:rPr lang="ru-RU" dirty="0"/>
              <a:t>Акцент на демонстрацию бурной активности, однако присутствует формальность, сумбурность</a:t>
            </a:r>
          </a:p>
          <a:p>
            <a:r>
              <a:rPr lang="ru-RU" dirty="0"/>
              <a:t>Стилизация отсутствует – поток </a:t>
            </a:r>
            <a:r>
              <a:rPr lang="en-US" dirty="0"/>
              <a:t>live-</a:t>
            </a:r>
            <a:r>
              <a:rPr lang="ru-RU" dirty="0"/>
              <a:t>фотографий</a:t>
            </a:r>
          </a:p>
          <a:p>
            <a:r>
              <a:rPr lang="ru-RU" dirty="0"/>
              <a:t>Профильные ведомства отвечают на часть вопросов и жалоб в комментариях</a:t>
            </a:r>
          </a:p>
          <a:p>
            <a:r>
              <a:rPr lang="ru-RU" dirty="0"/>
              <a:t>Странная фотография на </a:t>
            </a:r>
            <a:r>
              <a:rPr lang="ru-RU" dirty="0" err="1"/>
              <a:t>аватаре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910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801A-8A36-A84A-A6DA-404CB706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Андрей Бочаров (Волгоградская область)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8BE7E-8330-B147-9808-D4F632B9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10" y="5964237"/>
            <a:ext cx="2659490" cy="89376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44B4A2-D3EB-464E-89C3-63D260325AA4}"/>
              </a:ext>
            </a:extLst>
          </p:cNvPr>
          <p:cNvSpPr/>
          <p:nvPr/>
        </p:nvSpPr>
        <p:spPr>
          <a:xfrm>
            <a:off x="5259200" y="1441554"/>
            <a:ext cx="42733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28 </a:t>
            </a:r>
            <a:r>
              <a:rPr lang="ru-RU" b="1" dirty="0" err="1"/>
              <a:t>тыс</a:t>
            </a:r>
            <a:r>
              <a:rPr lang="ru-RU" b="1" dirty="0"/>
              <a:t> подписчиков</a:t>
            </a:r>
          </a:p>
          <a:p>
            <a:r>
              <a:rPr lang="ru-RU" dirty="0"/>
              <a:t>О губернаторе пишется в третьем лице. Все фото официальные</a:t>
            </a:r>
          </a:p>
          <a:p>
            <a:r>
              <a:rPr lang="ru-RU" dirty="0"/>
              <a:t>Показывает, что много ездит и выступает, создавая тем самым ощущение масштабности</a:t>
            </a:r>
          </a:p>
          <a:p>
            <a:r>
              <a:rPr lang="ru-RU" dirty="0"/>
              <a:t>Все сухо и зарегулировано</a:t>
            </a:r>
          </a:p>
          <a:p>
            <a:r>
              <a:rPr lang="ru-RU" dirty="0" err="1"/>
              <a:t>Комментарийная</a:t>
            </a:r>
            <a:r>
              <a:rPr lang="ru-RU" dirty="0"/>
              <a:t> активность невысока</a:t>
            </a:r>
          </a:p>
          <a:p>
            <a:r>
              <a:rPr lang="ru-RU" dirty="0"/>
              <a:t>Диспропорция между числом подписчиков и </a:t>
            </a:r>
            <a:r>
              <a:rPr lang="ru-RU" dirty="0" err="1"/>
              <a:t>лайков</a:t>
            </a:r>
            <a:endParaRPr lang="ru-RU" dirty="0"/>
          </a:p>
        </p:txBody>
      </p:sp>
      <p:pic>
        <p:nvPicPr>
          <p:cNvPr id="4" name="Рисунок 3" descr="Изображение выглядит как человек, здание, внешний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A6AF40E6-0B96-9B48-A656-CBE7804A4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75" y="1905296"/>
            <a:ext cx="2066205" cy="2104292"/>
          </a:xfrm>
          <a:prstGeom prst="rect">
            <a:avLst/>
          </a:prstGeom>
        </p:spPr>
      </p:pic>
      <p:pic>
        <p:nvPicPr>
          <p:cNvPr id="6" name="Рисунок 5" descr="Изображение выглядит как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97C50D22-0A21-AE49-886E-8ECA6A5B7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807" y="1924340"/>
            <a:ext cx="2066205" cy="2085248"/>
          </a:xfrm>
          <a:prstGeom prst="rect">
            <a:avLst/>
          </a:prstGeom>
        </p:spPr>
      </p:pic>
      <p:pic>
        <p:nvPicPr>
          <p:cNvPr id="9" name="Рисунок 8" descr="Изображение выглядит как знак, человек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15D25584-400A-C84D-AF23-728F9B7DE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02" y="4243240"/>
            <a:ext cx="2066205" cy="207572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земля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4CF24CFD-FA9C-1943-A7D2-9BF726DEE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244" y="1557547"/>
            <a:ext cx="2056683" cy="210429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дерево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8A747CE7-E3B1-3C41-A722-9A93F13FBD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0774" y="4262284"/>
            <a:ext cx="2285639" cy="2285639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небо, внешний, трав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DC7ED83D-C00A-1A4F-9FE4-334B79591A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4405189"/>
            <a:ext cx="2009075" cy="205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47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801A-8A36-A84A-A6DA-404CB706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Владимир Владимиров (Ставропольский край)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8BE7E-8330-B147-9808-D4F632B9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10" y="5964237"/>
            <a:ext cx="2659490" cy="89376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44B4A2-D3EB-464E-89C3-63D260325AA4}"/>
              </a:ext>
            </a:extLst>
          </p:cNvPr>
          <p:cNvSpPr/>
          <p:nvPr/>
        </p:nvSpPr>
        <p:spPr>
          <a:xfrm>
            <a:off x="5844021" y="1562423"/>
            <a:ext cx="368848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72 тыс. подписчиков</a:t>
            </a:r>
          </a:p>
          <a:p>
            <a:r>
              <a:rPr lang="ru-RU" dirty="0"/>
              <a:t>Образ крепкого хозяйственника старого формата</a:t>
            </a:r>
          </a:p>
          <a:p>
            <a:r>
              <a:rPr lang="ru-RU" dirty="0"/>
              <a:t>Находится внутри собственной повестки</a:t>
            </a:r>
          </a:p>
          <a:p>
            <a:r>
              <a:rPr lang="ru-RU" dirty="0"/>
              <a:t>Использования инструментов </a:t>
            </a:r>
            <a:r>
              <a:rPr lang="ru-RU" dirty="0" err="1"/>
              <a:t>инстаграма</a:t>
            </a:r>
            <a:r>
              <a:rPr lang="ru-RU" dirty="0"/>
              <a:t> почти нет</a:t>
            </a:r>
          </a:p>
          <a:p>
            <a:r>
              <a:rPr lang="ru-RU" dirty="0"/>
              <a:t>Отсутствуют попытки моделирования образа, слоганов</a:t>
            </a:r>
          </a:p>
          <a:p>
            <a:r>
              <a:rPr lang="ru-RU" dirty="0"/>
              <a:t>Много видео</a:t>
            </a:r>
          </a:p>
        </p:txBody>
      </p:sp>
      <p:pic>
        <p:nvPicPr>
          <p:cNvPr id="4" name="Рисунок 3" descr="Изображение выглядит как человек, костюм, мужчина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19038EC8-F45D-164A-A0A6-D5B368649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8072" y="1688284"/>
            <a:ext cx="2008366" cy="2045048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стена, внутренний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1773A0EF-2FB7-C446-88D3-E029A8EE8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6190" y="2079424"/>
            <a:ext cx="1953343" cy="1980855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внутренний, мужчин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FD73439-A8EA-204E-A5E5-09AC952F0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175" y="4601918"/>
            <a:ext cx="1999196" cy="199002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внешний, группа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743F7A8D-3064-5F46-B1D4-4CDA97EB92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763" y="2162588"/>
            <a:ext cx="1935001" cy="1944172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небо, человек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BEF49C87-A62C-3247-93AF-2FFB4C2F29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3008" y="4466167"/>
            <a:ext cx="2017537" cy="202670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C1AF81A-17EC-C347-ACDF-5E641DE929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763" y="4569822"/>
            <a:ext cx="1990025" cy="205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046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801A-8A36-A84A-A6DA-404CB706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Олег </a:t>
            </a:r>
            <a:r>
              <a:rPr lang="ru-RU" dirty="0" err="1"/>
              <a:t>Хорохордин</a:t>
            </a:r>
            <a:r>
              <a:rPr lang="ru-RU" dirty="0"/>
              <a:t> (Республика Алтай)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8BE7E-8330-B147-9808-D4F632B9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10" y="5964237"/>
            <a:ext cx="2659490" cy="89376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44B4A2-D3EB-464E-89C3-63D260325AA4}"/>
              </a:ext>
            </a:extLst>
          </p:cNvPr>
          <p:cNvSpPr/>
          <p:nvPr/>
        </p:nvSpPr>
        <p:spPr>
          <a:xfrm>
            <a:off x="5803818" y="1495715"/>
            <a:ext cx="55499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9,3 </a:t>
            </a:r>
            <a:r>
              <a:rPr lang="ru-RU" b="1" dirty="0" err="1"/>
              <a:t>тыс</a:t>
            </a:r>
            <a:r>
              <a:rPr lang="ru-RU" b="1" dirty="0"/>
              <a:t> подписчиков</a:t>
            </a:r>
          </a:p>
          <a:p>
            <a:r>
              <a:rPr lang="ru-RU" dirty="0"/>
              <a:t>Откровенно блеклый аккаунт</a:t>
            </a:r>
          </a:p>
          <a:p>
            <a:r>
              <a:rPr lang="ru-RU" dirty="0"/>
              <a:t>Нет следов избирательной кампании, </a:t>
            </a:r>
            <a:r>
              <a:rPr lang="ru-RU" dirty="0" err="1"/>
              <a:t>брендирования</a:t>
            </a:r>
            <a:r>
              <a:rPr lang="ru-RU" dirty="0"/>
              <a:t> – «посетил», «посмотрел», «поехал», надо делать»</a:t>
            </a:r>
          </a:p>
          <a:p>
            <a:r>
              <a:rPr lang="ru-RU" dirty="0"/>
              <a:t>Простоватая речь</a:t>
            </a:r>
          </a:p>
          <a:p>
            <a:r>
              <a:rPr lang="ru-RU" dirty="0"/>
              <a:t>Попытки служб отвечать на комментарии</a:t>
            </a:r>
          </a:p>
          <a:p>
            <a:r>
              <a:rPr lang="ru-RU" dirty="0"/>
              <a:t>Структурирование информации по районам республики</a:t>
            </a:r>
          </a:p>
        </p:txBody>
      </p:sp>
      <p:pic>
        <p:nvPicPr>
          <p:cNvPr id="4" name="Рисунок 3" descr="Изображение выглядит как трава, растение, цвето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DD7D888C-8737-0A49-9E73-E2CA50ADD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758" y="4240213"/>
            <a:ext cx="2314662" cy="2252662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мужчина, костюм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F33CA3F1-502C-BC43-B1FC-D64F2CF6A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09" y="1690688"/>
            <a:ext cx="2530016" cy="2576652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еда, мужчина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18338F1-38E6-2649-B16C-4B874B919B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12" y="4613033"/>
            <a:ext cx="1933610" cy="195974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небо, внешний, земля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66A9901-D1BA-514C-B3AB-F8B1DB578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1228" y="1891141"/>
            <a:ext cx="2242468" cy="225266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костюм, мужч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8507DB65-AA31-7842-8946-4FAABECA7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553" y="3912318"/>
            <a:ext cx="2920580" cy="284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6643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801A-8A36-A84A-A6DA-404CB706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Игорь Артамонов (Липецкая область)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8BE7E-8330-B147-9808-D4F632B9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10" y="5964237"/>
            <a:ext cx="2659490" cy="89376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44B4A2-D3EB-464E-89C3-63D260325AA4}"/>
              </a:ext>
            </a:extLst>
          </p:cNvPr>
          <p:cNvSpPr/>
          <p:nvPr/>
        </p:nvSpPr>
        <p:spPr>
          <a:xfrm>
            <a:off x="5844020" y="1924340"/>
            <a:ext cx="550977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Немного сухой аккаунт про жизнь</a:t>
            </a:r>
          </a:p>
          <a:p>
            <a:r>
              <a:rPr lang="ru-RU" dirty="0"/>
              <a:t>Подчеркнуто авторские посты и видео (подчас заведомо любительские), просматривается авторский почерк</a:t>
            </a:r>
          </a:p>
          <a:p>
            <a:r>
              <a:rPr lang="ru-RU" dirty="0"/>
              <a:t>Отсутствуют попытки формирования образа, слоганы</a:t>
            </a:r>
          </a:p>
          <a:p>
            <a:r>
              <a:rPr lang="ru-RU" dirty="0"/>
              <a:t>Комментарии явно читаются и собираются, но системы реагирования на них не просматривается</a:t>
            </a:r>
          </a:p>
          <a:p>
            <a:r>
              <a:rPr lang="ru-RU" dirty="0"/>
              <a:t>Инструменты </a:t>
            </a:r>
            <a:r>
              <a:rPr lang="ru-RU" dirty="0" err="1"/>
              <a:t>Инстаграма</a:t>
            </a:r>
            <a:r>
              <a:rPr lang="ru-RU" dirty="0"/>
              <a:t> используются слабо (в качестве рубрик выведены только полумарафон и два района)</a:t>
            </a:r>
          </a:p>
          <a:p>
            <a:endParaRPr lang="ru-RU" dirty="0"/>
          </a:p>
        </p:txBody>
      </p:sp>
      <p:pic>
        <p:nvPicPr>
          <p:cNvPr id="4" name="Рисунок 3" descr="Изображение выглядит как человек, земля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2F77820D-07FA-E944-BB03-11EB0E9FF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486" y="1492431"/>
            <a:ext cx="2768600" cy="2819400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внешний, небо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202C1737-DEAB-EF46-A469-7C3170663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754" y="3739853"/>
            <a:ext cx="2781300" cy="27686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земля, неб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65A2BD12-164A-7B4A-8131-6252996C3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567" y="3544733"/>
            <a:ext cx="2807053" cy="27686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мужчина, внешний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3CF48289-A448-F143-8841-E65432C61B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703" y="1390538"/>
            <a:ext cx="2492649" cy="249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06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801A-8A36-A84A-A6DA-404CB706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Александр Осипов (Забайкальский край)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8BE7E-8330-B147-9808-D4F632B9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10" y="5964237"/>
            <a:ext cx="2659490" cy="893763"/>
          </a:xfrm>
          <a:prstGeom prst="rect">
            <a:avLst/>
          </a:prstGeom>
        </p:spPr>
      </p:pic>
      <p:pic>
        <p:nvPicPr>
          <p:cNvPr id="4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919550B-4FBE-5C47-9342-36E9B8AFA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93" y="2316637"/>
            <a:ext cx="5542802" cy="2548113"/>
          </a:xfrm>
          <a:prstGeom prst="rect">
            <a:avLst/>
          </a:prstGeom>
        </p:spPr>
      </p:pic>
      <p:pic>
        <p:nvPicPr>
          <p:cNvPr id="6" name="Рисунок 5" descr="Изображение выглядит как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85A2B872-B446-EF40-B5DC-969A367E8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258" y="1823861"/>
            <a:ext cx="6667426" cy="254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73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801A-8A36-A84A-A6DA-404CB706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Хит-парад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8BE7E-8330-B147-9808-D4F632B9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10" y="5964237"/>
            <a:ext cx="2659490" cy="893763"/>
          </a:xfrm>
          <a:prstGeom prst="rect">
            <a:avLst/>
          </a:prstGeom>
        </p:spPr>
      </p:pic>
      <p:graphicFrame>
        <p:nvGraphicFramePr>
          <p:cNvPr id="5" name="Объект 3">
            <a:extLst>
              <a:ext uri="{FF2B5EF4-FFF2-40B4-BE49-F238E27FC236}">
                <a16:creationId xmlns:a16="http://schemas.microsoft.com/office/drawing/2014/main" id="{E62F71B0-E8E6-2F41-AACF-B7892D6671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3632791"/>
              </p:ext>
            </p:extLst>
          </p:nvPr>
        </p:nvGraphicFramePr>
        <p:xfrm>
          <a:off x="632960" y="1690687"/>
          <a:ext cx="11577249" cy="3881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9083">
                  <a:extLst>
                    <a:ext uri="{9D8B030D-6E8A-4147-A177-3AD203B41FA5}">
                      <a16:colId xmlns:a16="http://schemas.microsoft.com/office/drawing/2014/main" val="3451872496"/>
                    </a:ext>
                  </a:extLst>
                </a:gridCol>
                <a:gridCol w="3859083">
                  <a:extLst>
                    <a:ext uri="{9D8B030D-6E8A-4147-A177-3AD203B41FA5}">
                      <a16:colId xmlns:a16="http://schemas.microsoft.com/office/drawing/2014/main" val="1659738399"/>
                    </a:ext>
                  </a:extLst>
                </a:gridCol>
                <a:gridCol w="3859083">
                  <a:extLst>
                    <a:ext uri="{9D8B030D-6E8A-4147-A177-3AD203B41FA5}">
                      <a16:colId xmlns:a16="http://schemas.microsoft.com/office/drawing/2014/main" val="2614116481"/>
                    </a:ext>
                  </a:extLst>
                </a:gridCol>
              </a:tblGrid>
              <a:tr h="524125">
                <a:tc>
                  <a:txBody>
                    <a:bodyPr/>
                    <a:lstStyle/>
                    <a:p>
                      <a:r>
                        <a:rPr lang="ru-RU" sz="1900" dirty="0"/>
                        <a:t>Отличные</a:t>
                      </a:r>
                    </a:p>
                  </a:txBody>
                  <a:tcPr marL="98744" marR="98744" marT="49372" marB="49372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Нормальные</a:t>
                      </a:r>
                    </a:p>
                  </a:txBody>
                  <a:tcPr marL="98744" marR="98744" marT="49372" marB="49372"/>
                </a:tc>
                <a:tc>
                  <a:txBody>
                    <a:bodyPr/>
                    <a:lstStyle/>
                    <a:p>
                      <a:r>
                        <a:rPr lang="ru-RU" sz="1900" dirty="0"/>
                        <a:t>Ну так…</a:t>
                      </a:r>
                    </a:p>
                  </a:txBody>
                  <a:tcPr marL="98744" marR="98744" marT="49372" marB="49372"/>
                </a:tc>
                <a:extLst>
                  <a:ext uri="{0D108BD9-81ED-4DB2-BD59-A6C34878D82A}">
                    <a16:rowId xmlns:a16="http://schemas.microsoft.com/office/drawing/2014/main" val="1160912013"/>
                  </a:ext>
                </a:extLst>
              </a:tr>
              <a:tr h="33573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err="1"/>
                        <a:t>Хабиров</a:t>
                      </a:r>
                      <a:r>
                        <a:rPr lang="ru-RU" sz="1900" dirty="0"/>
                        <a:t> (Башкортостан)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err="1"/>
                        <a:t>Беглов</a:t>
                      </a:r>
                      <a:r>
                        <a:rPr lang="ru-RU" sz="1900" dirty="0"/>
                        <a:t> (Санкт-Петербург)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err="1"/>
                        <a:t>Текслер</a:t>
                      </a:r>
                      <a:r>
                        <a:rPr lang="ru-RU" sz="1900" dirty="0"/>
                        <a:t> (Челябинск)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Чибис (Мурманск)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Лимаренко (Сахалин)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dirty="0"/>
                    </a:p>
                    <a:p>
                      <a:endParaRPr lang="ru-RU" sz="1900" dirty="0"/>
                    </a:p>
                  </a:txBody>
                  <a:tcPr marL="98744" marR="98744" marT="49372" marB="4937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err="1"/>
                        <a:t>Паслер</a:t>
                      </a:r>
                      <a:r>
                        <a:rPr lang="ru-RU" sz="1900" dirty="0"/>
                        <a:t> (Оренбург)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Кувшинников (Вологда)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err="1"/>
                        <a:t>Старовойт</a:t>
                      </a:r>
                      <a:r>
                        <a:rPr lang="ru-RU" sz="1900" dirty="0"/>
                        <a:t> (Курск)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err="1"/>
                        <a:t>Хасиков</a:t>
                      </a:r>
                      <a:r>
                        <a:rPr lang="ru-RU" sz="1900" dirty="0"/>
                        <a:t> (Калмыкия)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Бабушкин (Астрахань)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Шумков (Курган)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dirty="0"/>
                    </a:p>
                    <a:p>
                      <a:endParaRPr lang="ru-RU" sz="1900" dirty="0"/>
                    </a:p>
                  </a:txBody>
                  <a:tcPr marL="98744" marR="98744" marT="49372" marB="49372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Бочаров (Волгоград)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Владимиров (Ставрополь)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err="1"/>
                        <a:t>Хорохордин</a:t>
                      </a:r>
                      <a:r>
                        <a:rPr lang="ru-RU" sz="1900" dirty="0"/>
                        <a:t> (Алтай)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Артамонов (Липецк)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/>
                        <a:t>Осипов (Забайкалье)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900" dirty="0"/>
                    </a:p>
                    <a:p>
                      <a:endParaRPr lang="ru-RU" sz="1900" dirty="0"/>
                    </a:p>
                  </a:txBody>
                  <a:tcPr marL="98744" marR="98744" marT="49372" marB="49372"/>
                </a:tc>
                <a:extLst>
                  <a:ext uri="{0D108BD9-81ED-4DB2-BD59-A6C34878D82A}">
                    <a16:rowId xmlns:a16="http://schemas.microsoft.com/office/drawing/2014/main" val="158434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1689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801A-8A36-A84A-A6DA-404CB706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Радий </a:t>
            </a:r>
            <a:r>
              <a:rPr lang="ru-RU" dirty="0" err="1"/>
              <a:t>Хабиров</a:t>
            </a:r>
            <a:r>
              <a:rPr lang="ru-RU" dirty="0"/>
              <a:t> (Башкортостан)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8BE7E-8330-B147-9808-D4F632B9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10" y="5964237"/>
            <a:ext cx="2659490" cy="89376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44B4A2-D3EB-464E-89C3-63D260325AA4}"/>
              </a:ext>
            </a:extLst>
          </p:cNvPr>
          <p:cNvSpPr/>
          <p:nvPr/>
        </p:nvSpPr>
        <p:spPr>
          <a:xfrm>
            <a:off x="4897247" y="1520465"/>
            <a:ext cx="42733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304 тыс. подписчиков</a:t>
            </a:r>
          </a:p>
          <a:p>
            <a:r>
              <a:rPr lang="ru-RU" dirty="0"/>
              <a:t>Живой аккаунт, интересный контент. </a:t>
            </a:r>
          </a:p>
          <a:p>
            <a:r>
              <a:rPr lang="ru-RU" dirty="0"/>
              <a:t>Чередование ярких </a:t>
            </a:r>
            <a:r>
              <a:rPr lang="ru-RU" dirty="0" err="1"/>
              <a:t>полуличных</a:t>
            </a:r>
            <a:r>
              <a:rPr lang="ru-RU" dirty="0"/>
              <a:t> постов  с актуальной для жителей информацией</a:t>
            </a:r>
          </a:p>
          <a:p>
            <a:r>
              <a:rPr lang="ru-RU" dirty="0"/>
              <a:t>Элементы самолюбования</a:t>
            </a:r>
          </a:p>
          <a:p>
            <a:r>
              <a:rPr lang="ru-RU" dirty="0"/>
              <a:t>Жесткие </a:t>
            </a:r>
            <a:r>
              <a:rPr lang="ru-RU" dirty="0" err="1"/>
              <a:t>батлы</a:t>
            </a:r>
            <a:r>
              <a:rPr lang="ru-RU" dirty="0"/>
              <a:t> в комментариях</a:t>
            </a:r>
          </a:p>
        </p:txBody>
      </p:sp>
      <p:pic>
        <p:nvPicPr>
          <p:cNvPr id="4" name="Рисунок 3" descr="Изображение выглядит как трава, фотография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9560AA8-6849-6149-9C00-06FEAF961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744" y="1581842"/>
            <a:ext cx="3856227" cy="2277904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9CBC8A4-F810-E54C-852D-CBE351B96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80" y="4490261"/>
            <a:ext cx="3813569" cy="218405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небо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2CE3289B-5948-F648-A6CE-22A5AB940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0558" y="94826"/>
            <a:ext cx="2737672" cy="271311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внешний, спорт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CD4F85FB-7BA5-5D41-B3B2-99AD260DE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2094" y="3041597"/>
            <a:ext cx="2304934" cy="228388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ва, человек, сцена&#10;&#10;Автоматически созданное описание">
            <a:extLst>
              <a:ext uri="{FF2B5EF4-FFF2-40B4-BE49-F238E27FC236}">
                <a16:creationId xmlns:a16="http://schemas.microsoft.com/office/drawing/2014/main" id="{E0E5A594-39AE-944F-B57B-298E42C8CB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7247" y="4742749"/>
            <a:ext cx="4273310" cy="216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39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801A-8A36-A84A-A6DA-404CB706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Александр </a:t>
            </a:r>
            <a:r>
              <a:rPr lang="ru-RU" dirty="0" err="1"/>
              <a:t>Беглов</a:t>
            </a:r>
            <a:r>
              <a:rPr lang="ru-RU" dirty="0"/>
              <a:t> (Санкт-Петербург)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8BE7E-8330-B147-9808-D4F632B9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10" y="5964237"/>
            <a:ext cx="2659490" cy="89376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44B4A2-D3EB-464E-89C3-63D260325AA4}"/>
              </a:ext>
            </a:extLst>
          </p:cNvPr>
          <p:cNvSpPr/>
          <p:nvPr/>
        </p:nvSpPr>
        <p:spPr>
          <a:xfrm>
            <a:off x="5682214" y="1550860"/>
            <a:ext cx="456550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646 подписчиков</a:t>
            </a:r>
          </a:p>
          <a:p>
            <a:r>
              <a:rPr lang="ru-RU" dirty="0"/>
              <a:t>Страницу ведет помощница («барышня в Смольном»)</a:t>
            </a:r>
          </a:p>
          <a:p>
            <a:r>
              <a:rPr lang="ru-RU" dirty="0"/>
              <a:t>Любопытная подача</a:t>
            </a:r>
          </a:p>
          <a:p>
            <a:r>
              <a:rPr lang="ru-RU" dirty="0"/>
              <a:t>Отсутствует избыточный акцент на персоне </a:t>
            </a:r>
            <a:r>
              <a:rPr lang="ru-RU" dirty="0" err="1"/>
              <a:t>Беглова</a:t>
            </a:r>
            <a:r>
              <a:rPr lang="ru-RU" dirty="0"/>
              <a:t> в кадре</a:t>
            </a:r>
          </a:p>
          <a:p>
            <a:r>
              <a:rPr lang="ru-RU" dirty="0"/>
              <a:t>Страница не столько о политике, сколько о «жизни»</a:t>
            </a:r>
          </a:p>
          <a:p>
            <a:r>
              <a:rPr lang="ru-RU" dirty="0" err="1"/>
              <a:t>Врио</a:t>
            </a:r>
            <a:r>
              <a:rPr lang="ru-RU" dirty="0"/>
              <a:t> губернатора позиционируется как радеющий и отдающий всего себя на благо города</a:t>
            </a:r>
          </a:p>
          <a:p>
            <a:r>
              <a:rPr lang="ru-RU" dirty="0"/>
              <a:t>Попытка сделать контент интересным жителям города</a:t>
            </a:r>
          </a:p>
          <a:p>
            <a:endParaRPr lang="ru-RU" dirty="0"/>
          </a:p>
        </p:txBody>
      </p:sp>
      <p:pic>
        <p:nvPicPr>
          <p:cNvPr id="4" name="Рисунок 3" descr="Изображение выглядит как человек, группа, в позе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E39A9E95-B1A6-8543-BB1C-B2D46D608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462" y="4354781"/>
            <a:ext cx="1900663" cy="1892101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B3D4569-699C-504F-B67B-3A012370B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129" y="1452774"/>
            <a:ext cx="2709992" cy="2760410"/>
          </a:xfrm>
          <a:prstGeom prst="rect">
            <a:avLst/>
          </a:prstGeom>
        </p:spPr>
      </p:pic>
      <p:pic>
        <p:nvPicPr>
          <p:cNvPr id="9" name="Рисунок 8" descr="Изображение выглядит как еда, яйцо, внутренний, яичница глазунья&#10;&#10;Автоматически созданное описание">
            <a:extLst>
              <a:ext uri="{FF2B5EF4-FFF2-40B4-BE49-F238E27FC236}">
                <a16:creationId xmlns:a16="http://schemas.microsoft.com/office/drawing/2014/main" id="{A6D5F649-3CE6-2B46-8B58-07B0DD61DF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331" y="2049682"/>
            <a:ext cx="1874977" cy="184073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музыка, человек, мужчи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857A782-512B-7A46-AA32-D66A7256A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01" y="4306691"/>
            <a:ext cx="1874977" cy="1874977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дерево, трав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D7B756F-F68A-F147-9EE2-C1EA9F745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93962" y="159234"/>
            <a:ext cx="1849293" cy="1866416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пол, внутренний, стен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F36C966A-8E5F-6B49-9921-FCE915752E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68278" y="4080698"/>
            <a:ext cx="1874977" cy="188353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дорога, внешний, здание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3739F857-8BD3-C644-AFC1-98184B0D9E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9982" y="1452773"/>
            <a:ext cx="2735202" cy="276041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F6F834-9B9D-5F46-941A-2C135493BC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1551" y="4354781"/>
            <a:ext cx="1857854" cy="188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21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801A-8A36-A84A-A6DA-404CB706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13" y="97492"/>
            <a:ext cx="10515600" cy="1325563"/>
          </a:xfrm>
        </p:spPr>
        <p:txBody>
          <a:bodyPr/>
          <a:lstStyle/>
          <a:p>
            <a:r>
              <a:rPr lang="ru-RU" dirty="0"/>
              <a:t>Алексей </a:t>
            </a:r>
            <a:r>
              <a:rPr lang="ru-RU" dirty="0" err="1"/>
              <a:t>Текслер</a:t>
            </a:r>
            <a:r>
              <a:rPr lang="ru-RU" dirty="0"/>
              <a:t> (Челябинская область)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8BE7E-8330-B147-9808-D4F632B9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10" y="5964237"/>
            <a:ext cx="2659490" cy="89376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44B4A2-D3EB-464E-89C3-63D260325AA4}"/>
              </a:ext>
            </a:extLst>
          </p:cNvPr>
          <p:cNvSpPr/>
          <p:nvPr/>
        </p:nvSpPr>
        <p:spPr>
          <a:xfrm>
            <a:off x="5331533" y="1033385"/>
            <a:ext cx="452170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109 тыс. подписчиков</a:t>
            </a:r>
          </a:p>
          <a:p>
            <a:r>
              <a:rPr lang="ru-RU" dirty="0"/>
              <a:t>Образ динамичного технократа</a:t>
            </a:r>
          </a:p>
          <a:p>
            <a:r>
              <a:rPr lang="ru-RU" dirty="0"/>
              <a:t>Легкие живые картинки, много воздуха</a:t>
            </a:r>
          </a:p>
          <a:p>
            <a:r>
              <a:rPr lang="ru-RU" dirty="0"/>
              <a:t>Настрой на создание </a:t>
            </a:r>
            <a:r>
              <a:rPr lang="ru-RU" dirty="0" err="1"/>
              <a:t>радостнного</a:t>
            </a:r>
            <a:r>
              <a:rPr lang="ru-RU" dirty="0"/>
              <a:t>, благоприятного впечатления, настраивающего на оптимизм</a:t>
            </a:r>
          </a:p>
          <a:p>
            <a:r>
              <a:rPr lang="ru-RU" dirty="0"/>
              <a:t>Контент скучный и дряхлый (посетил-привезли кубок и т.п.) – компенсируется легкими фотографиями</a:t>
            </a:r>
          </a:p>
          <a:p>
            <a:r>
              <a:rPr lang="ru-RU" dirty="0"/>
              <a:t>Много комментариев, диссонирующих с оптимизмом </a:t>
            </a:r>
            <a:r>
              <a:rPr lang="ru-RU" dirty="0" err="1"/>
              <a:t>врио</a:t>
            </a:r>
            <a:r>
              <a:rPr lang="ru-RU" dirty="0"/>
              <a:t>. Механизм канализации агрессии комментаторов отсутствует</a:t>
            </a:r>
          </a:p>
          <a:p>
            <a:r>
              <a:rPr lang="ru-RU" dirty="0"/>
              <a:t>Дыхание избирательной кампании не ощущается</a:t>
            </a:r>
          </a:p>
          <a:p>
            <a:r>
              <a:rPr lang="ru-RU" dirty="0"/>
              <a:t>Всего 4 собственных подписки (Медведев, Минэнерго и т.п.)</a:t>
            </a:r>
          </a:p>
          <a:p>
            <a:endParaRPr lang="ru-RU" dirty="0"/>
          </a:p>
        </p:txBody>
      </p:sp>
      <p:pic>
        <p:nvPicPr>
          <p:cNvPr id="4" name="Рисунок 3" descr="Изображение выглядит как человек, мужчина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EDC18416-5DA8-BD4F-9D9C-AC8DDC3AE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646" y="1226228"/>
            <a:ext cx="2156064" cy="2185735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ешний, дерево, неб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EE6D3A1-529F-2C4D-8133-B5D0A96A9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3235" y="2647584"/>
            <a:ext cx="2165954" cy="2156064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ешний, земля, дерев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7A913E5A-CA34-3D47-9515-EBD9CAF31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80" y="3725616"/>
            <a:ext cx="2116503" cy="215606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небо, дерево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9AC2DEAF-DFFC-6642-8282-835966494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923" y="1300612"/>
            <a:ext cx="2165954" cy="216595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стол, ноутбук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253FE53B-C712-7248-BE92-92539B106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4606" y="3725616"/>
            <a:ext cx="2205516" cy="207694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ода, человек, небо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534FCA32-FCEC-1F46-AB8F-10DA35700A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3327" y="187964"/>
            <a:ext cx="2126394" cy="21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5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801A-8A36-A84A-A6DA-404CB706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3" y="61651"/>
            <a:ext cx="10515600" cy="1325563"/>
          </a:xfrm>
        </p:spPr>
        <p:txBody>
          <a:bodyPr/>
          <a:lstStyle/>
          <a:p>
            <a:r>
              <a:rPr lang="ru-RU" dirty="0"/>
              <a:t>Андрей Чибис (Мурманская область)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8BE7E-8330-B147-9808-D4F632B9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10" y="5964237"/>
            <a:ext cx="2659490" cy="89376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44B4A2-D3EB-464E-89C3-63D260325AA4}"/>
              </a:ext>
            </a:extLst>
          </p:cNvPr>
          <p:cNvSpPr/>
          <p:nvPr/>
        </p:nvSpPr>
        <p:spPr>
          <a:xfrm>
            <a:off x="5799393" y="1182543"/>
            <a:ext cx="36884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25,8 тыс. подписчиков</a:t>
            </a:r>
          </a:p>
          <a:p>
            <a:r>
              <a:rPr lang="ru-RU" dirty="0"/>
              <a:t>Присутствует элемент дистанции от региона</a:t>
            </a:r>
          </a:p>
          <a:p>
            <a:r>
              <a:rPr lang="ru-RU" dirty="0"/>
              <a:t>Попытки пошутить и облегчить контент вызывают раздражение аудитории, не удается управлять негативом в комментариях</a:t>
            </a:r>
          </a:p>
          <a:p>
            <a:r>
              <a:rPr lang="ru-RU" dirty="0"/>
              <a:t>Попытка уйти от подачи информации в административном стиле</a:t>
            </a:r>
          </a:p>
          <a:p>
            <a:r>
              <a:rPr lang="ru-RU" dirty="0"/>
              <a:t>Много фотографий с животными</a:t>
            </a:r>
          </a:p>
          <a:p>
            <a:endParaRPr lang="ru-RU" dirty="0"/>
          </a:p>
        </p:txBody>
      </p:sp>
      <p:pic>
        <p:nvPicPr>
          <p:cNvPr id="4" name="Рисунок 3" descr="Изображение выглядит как внешний, земля, дерев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82F7F7F3-F436-6E44-9400-B1F88302E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681" y="4481286"/>
            <a:ext cx="1981200" cy="1981200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внешний, забор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ECAB24A7-9335-E749-BFEE-934E85557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1815" y="2717372"/>
            <a:ext cx="2411961" cy="2467793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собака, земля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F8BE5B96-25CA-8546-AFF8-A3D9E1B3E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9546" y="1688990"/>
            <a:ext cx="2255170" cy="225517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велосипед, внешний, неб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1237B2EB-61B3-CB43-950F-C18D9B3E7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2511" y="114554"/>
            <a:ext cx="2590376" cy="262652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110C9882-7211-7444-876D-34B30531EA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656" y="4842452"/>
            <a:ext cx="4102025" cy="201554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внешний, бутылк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C5123A9E-1D66-094F-80E6-A58D29667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687" y="1387214"/>
            <a:ext cx="27432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15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801A-8A36-A84A-A6DA-404CB706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Валерий Лимаренко (Сахалин)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8BE7E-8330-B147-9808-D4F632B9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10" y="5964237"/>
            <a:ext cx="2659490" cy="89376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44B4A2-D3EB-464E-89C3-63D260325AA4}"/>
              </a:ext>
            </a:extLst>
          </p:cNvPr>
          <p:cNvSpPr/>
          <p:nvPr/>
        </p:nvSpPr>
        <p:spPr>
          <a:xfrm>
            <a:off x="5832445" y="1305341"/>
            <a:ext cx="482783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18,1 </a:t>
            </a:r>
            <a:r>
              <a:rPr lang="ru-RU" b="1" dirty="0" err="1"/>
              <a:t>тыс</a:t>
            </a:r>
            <a:r>
              <a:rPr lang="ru-RU" b="1" dirty="0"/>
              <a:t> подписчиков</a:t>
            </a:r>
          </a:p>
          <a:p>
            <a:r>
              <a:rPr lang="ru-RU" dirty="0"/>
              <a:t>Активное использование современных инструментов </a:t>
            </a:r>
            <a:r>
              <a:rPr lang="en-US" dirty="0"/>
              <a:t>Instagram </a:t>
            </a:r>
            <a:r>
              <a:rPr lang="ru-RU" dirty="0"/>
              <a:t>(«Актуальное» – вынесены отдельные разделы по районам)</a:t>
            </a:r>
          </a:p>
          <a:p>
            <a:r>
              <a:rPr lang="ru-RU" dirty="0"/>
              <a:t>Стильная лента, создающая ощущение динамики (разноплановые фотографии)</a:t>
            </a:r>
          </a:p>
          <a:p>
            <a:r>
              <a:rPr lang="ru-RU" dirty="0"/>
              <a:t>Создается ощущение «рабочего хаоса» с пониманием общего вектора</a:t>
            </a:r>
          </a:p>
          <a:p>
            <a:r>
              <a:rPr lang="ru-RU" dirty="0"/>
              <a:t>Акцент на присутствие Лимаренко в разных территориях области.</a:t>
            </a:r>
          </a:p>
          <a:p>
            <a:r>
              <a:rPr lang="ru-RU" dirty="0"/>
              <a:t>Попытка использования </a:t>
            </a:r>
            <a:r>
              <a:rPr lang="ru-RU" dirty="0" err="1"/>
              <a:t>инстаграма</a:t>
            </a:r>
            <a:r>
              <a:rPr lang="ru-RU" dirty="0"/>
              <a:t> как </a:t>
            </a:r>
            <a:r>
              <a:rPr lang="ru-RU" dirty="0" err="1"/>
              <a:t>хаба</a:t>
            </a:r>
            <a:r>
              <a:rPr lang="ru-RU" dirty="0"/>
              <a:t> для коммуникации между людьми</a:t>
            </a:r>
          </a:p>
          <a:p>
            <a:r>
              <a:rPr lang="ru-RU" dirty="0"/>
              <a:t>Ссылки ведут на страницу «В контакте», а не на сайт администрации (там идут опросы об именах новых теплоходов и т.п.)</a:t>
            </a:r>
          </a:p>
        </p:txBody>
      </p:sp>
      <p:pic>
        <p:nvPicPr>
          <p:cNvPr id="10" name="Рисунок 9" descr="Изображение выглядит как человек, мужчина, держи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A826A83-EFD3-3E4C-9E30-AE60BFA57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17" y="1324587"/>
            <a:ext cx="2197051" cy="222674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люди, групп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BD159C9-F179-9E4C-B480-02C8850E4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590" y="1324588"/>
            <a:ext cx="2186799" cy="222674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люди, группа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65E3D68E-E06A-F942-B99F-A59A7DCD4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590" y="3551329"/>
            <a:ext cx="2229609" cy="223974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человек, внутренний, мужчин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7EBE2A7D-E514-2A41-AB96-778CDB280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017" y="3528336"/>
            <a:ext cx="2172573" cy="220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158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801A-8A36-A84A-A6DA-404CB706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Денис </a:t>
            </a:r>
            <a:r>
              <a:rPr lang="ru-RU" dirty="0" err="1"/>
              <a:t>Паслер</a:t>
            </a:r>
            <a:r>
              <a:rPr lang="ru-RU" dirty="0"/>
              <a:t> (Оренбургская область)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8BE7E-8330-B147-9808-D4F632B9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10" y="5964237"/>
            <a:ext cx="2659490" cy="89376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44B4A2-D3EB-464E-89C3-63D260325AA4}"/>
              </a:ext>
            </a:extLst>
          </p:cNvPr>
          <p:cNvSpPr/>
          <p:nvPr/>
        </p:nvSpPr>
        <p:spPr>
          <a:xfrm>
            <a:off x="5532712" y="1586788"/>
            <a:ext cx="427331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59,3 тыс. подписчиков</a:t>
            </a:r>
          </a:p>
          <a:p>
            <a:r>
              <a:rPr lang="ru-RU" dirty="0"/>
              <a:t>Летопись из жизни («сегодня провел») – показ эффективности через действие</a:t>
            </a:r>
          </a:p>
          <a:p>
            <a:r>
              <a:rPr lang="ru-RU" dirty="0"/>
              <a:t>Несколько скучное и грустное лицо</a:t>
            </a:r>
          </a:p>
          <a:p>
            <a:r>
              <a:rPr lang="ru-RU" dirty="0"/>
              <a:t>Подчеркнуто большое количество фотографий с детьми</a:t>
            </a:r>
          </a:p>
          <a:p>
            <a:r>
              <a:rPr lang="ru-RU" dirty="0"/>
              <a:t>Идет работа с комментариями, много официальных ответов служб на запросы и жалобы</a:t>
            </a:r>
          </a:p>
          <a:p>
            <a:r>
              <a:rPr lang="ru-RU" dirty="0"/>
              <a:t>Формат предвыборной кампании не ощущается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BD6CAE-DB31-B84F-8CA8-7C3ACEC43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67" y="1575179"/>
            <a:ext cx="2487929" cy="3139696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ADDFEDCF-2B42-F841-8EAC-3CBEBD976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5255" y="3124670"/>
            <a:ext cx="2396742" cy="25974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ешний, трава, дерев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680B5B1D-2D29-6A43-8F94-145E12E78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67" y="4714875"/>
            <a:ext cx="2048221" cy="204822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небо, человек, внешний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2BB8C34D-414F-3842-B724-F7FD661A89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2801" y="4167733"/>
            <a:ext cx="2240405" cy="223017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дерево, текст, карт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62ADD319-C7F6-A94C-A82E-C2367A8DFF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5267" y="543421"/>
            <a:ext cx="2168794" cy="2209715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небо, человек, внешний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954FAFCC-E5D6-F84E-921D-189243FDD0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3572" y="1575179"/>
            <a:ext cx="2250635" cy="22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68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4801A-8A36-A84A-A6DA-404CB706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ru-RU" dirty="0"/>
              <a:t>Олег Кувшинников (Вологодская область)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8BE7E-8330-B147-9808-D4F632B9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2510" y="5964237"/>
            <a:ext cx="2659490" cy="893763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B44B4A2-D3EB-464E-89C3-63D260325AA4}"/>
              </a:ext>
            </a:extLst>
          </p:cNvPr>
          <p:cNvSpPr/>
          <p:nvPr/>
        </p:nvSpPr>
        <p:spPr>
          <a:xfrm>
            <a:off x="5405892" y="1413824"/>
            <a:ext cx="42733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16,7 </a:t>
            </a:r>
            <a:r>
              <a:rPr lang="ru-RU" b="1" dirty="0" err="1"/>
              <a:t>тыс</a:t>
            </a:r>
            <a:r>
              <a:rPr lang="ru-RU" b="1" dirty="0"/>
              <a:t> подписчиков</a:t>
            </a:r>
          </a:p>
          <a:p>
            <a:r>
              <a:rPr lang="ru-RU" dirty="0"/>
              <a:t>Образ жизнерадостного губернатора, получающего удовольствие от ведения неформального аккаунта, создающего </a:t>
            </a:r>
            <a:r>
              <a:rPr lang="ru-RU" dirty="0" err="1"/>
              <a:t>эмпатию</a:t>
            </a:r>
            <a:endParaRPr lang="ru-RU" dirty="0"/>
          </a:p>
          <a:p>
            <a:r>
              <a:rPr lang="ru-RU" dirty="0"/>
              <a:t>Скорее зарисовки на личные темы, чем коммуникационная площадка</a:t>
            </a:r>
          </a:p>
          <a:p>
            <a:r>
              <a:rPr lang="ru-RU" dirty="0"/>
              <a:t>Минимум официальных фото. Много фото, на которых он обнимается</a:t>
            </a:r>
          </a:p>
          <a:p>
            <a:r>
              <a:rPr lang="ru-RU" dirty="0"/>
              <a:t>Хорошая </a:t>
            </a:r>
            <a:r>
              <a:rPr lang="ru-RU" dirty="0" err="1"/>
              <a:t>просматриваемость</a:t>
            </a:r>
            <a:r>
              <a:rPr lang="ru-RU" dirty="0"/>
              <a:t>, но реакция читателей поскольку отсутствует</a:t>
            </a:r>
          </a:p>
          <a:p>
            <a:r>
              <a:rPr lang="ru-RU" dirty="0"/>
              <a:t>Нет слоганов, соотнесения с выборами</a:t>
            </a:r>
          </a:p>
        </p:txBody>
      </p:sp>
      <p:pic>
        <p:nvPicPr>
          <p:cNvPr id="4" name="Рисунок 3" descr="Изображение выглядит как дерево, человек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D85C4784-9593-5A42-B767-474B38865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661" y="1430039"/>
            <a:ext cx="2321740" cy="2311090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стол, сиди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60CFE80-2BD4-EB42-8F01-049387733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7283" y="3726687"/>
            <a:ext cx="2176118" cy="2206913"/>
          </a:xfrm>
          <a:prstGeom prst="rect">
            <a:avLst/>
          </a:prstGeom>
        </p:spPr>
      </p:pic>
      <p:pic>
        <p:nvPicPr>
          <p:cNvPr id="9" name="Рисунок 8" descr="Изображение выглядит как дерево, внешний, мужчин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E064FD1B-28F3-E64A-B629-4595601E6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1" y="1617143"/>
            <a:ext cx="2173492" cy="228843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небо, человек, внешний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F51E0166-ED74-714B-ADC9-0F41A7614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8463" y="4056828"/>
            <a:ext cx="2169838" cy="229324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в позе, человек, фотография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CC572F10-70E5-DB44-B97F-DC8C398059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7549" y="1784391"/>
            <a:ext cx="2169839" cy="212118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забор, животное, клетка&#10;&#10;Автоматически созданное описание">
            <a:extLst>
              <a:ext uri="{FF2B5EF4-FFF2-40B4-BE49-F238E27FC236}">
                <a16:creationId xmlns:a16="http://schemas.microsoft.com/office/drawing/2014/main" id="{31AA6F30-92A9-0A4D-8A0D-FA93A830A3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345" y="3885699"/>
            <a:ext cx="2176118" cy="224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316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882</Words>
  <Application>Microsoft Macintosh PowerPoint</Application>
  <PresentationFormat>Широкоэкранный</PresentationFormat>
  <Paragraphs>131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Виртуальные губернаторские кампании:  хит-парад аккаунтов номинальных фаворитов</vt:lpstr>
      <vt:lpstr>Хит-парад</vt:lpstr>
      <vt:lpstr>Радий Хабиров (Башкортостан)</vt:lpstr>
      <vt:lpstr>Александр Беглов (Санкт-Петербург)</vt:lpstr>
      <vt:lpstr>Алексей Текслер (Челябинская область)</vt:lpstr>
      <vt:lpstr>Андрей Чибис (Мурманская область)</vt:lpstr>
      <vt:lpstr>Валерий Лимаренко (Сахалин)</vt:lpstr>
      <vt:lpstr>Денис Паслер (Оренбургская область)</vt:lpstr>
      <vt:lpstr>Олег Кувшинников (Вологодская область)</vt:lpstr>
      <vt:lpstr>Роман Старовойт (Курская область)</vt:lpstr>
      <vt:lpstr>Игорь Бабушкин (Астраханская обл.)</vt:lpstr>
      <vt:lpstr>Бату Хасиков (Калмыкия)</vt:lpstr>
      <vt:lpstr>Вадим Шумков (Курганская область)</vt:lpstr>
      <vt:lpstr>Андрей Бочаров (Волгоградская область)</vt:lpstr>
      <vt:lpstr>Владимир Владимиров (Ставропольский край)</vt:lpstr>
      <vt:lpstr>Олег Хорохордин (Республика Алтай)</vt:lpstr>
      <vt:lpstr>Игорь Артамонов (Липецкая область)</vt:lpstr>
      <vt:lpstr>Александр Осипов (Забайкальский край)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Mikhail Vinogradov</dc:creator>
  <cp:lastModifiedBy>Mikhail Vinogradov</cp:lastModifiedBy>
  <cp:revision>52</cp:revision>
  <dcterms:created xsi:type="dcterms:W3CDTF">2019-07-10T06:21:42Z</dcterms:created>
  <dcterms:modified xsi:type="dcterms:W3CDTF">2019-07-10T09:45:07Z</dcterms:modified>
</cp:coreProperties>
</file>